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60" r:id="rId1"/>
  </p:sldMasterIdLst>
  <p:notesMasterIdLst>
    <p:notesMasterId r:id="rId29"/>
  </p:notesMasterIdLst>
  <p:handoutMasterIdLst>
    <p:handoutMasterId r:id="rId30"/>
  </p:handoutMasterIdLst>
  <p:sldIdLst>
    <p:sldId id="256" r:id="rId2"/>
    <p:sldId id="354" r:id="rId3"/>
    <p:sldId id="439" r:id="rId4"/>
    <p:sldId id="440" r:id="rId5"/>
    <p:sldId id="441" r:id="rId6"/>
    <p:sldId id="419" r:id="rId7"/>
    <p:sldId id="436" r:id="rId8"/>
    <p:sldId id="437" r:id="rId9"/>
    <p:sldId id="438" r:id="rId10"/>
    <p:sldId id="442" r:id="rId11"/>
    <p:sldId id="443" r:id="rId12"/>
    <p:sldId id="444" r:id="rId13"/>
    <p:sldId id="445" r:id="rId14"/>
    <p:sldId id="446" r:id="rId15"/>
    <p:sldId id="447" r:id="rId16"/>
    <p:sldId id="448" r:id="rId17"/>
    <p:sldId id="449" r:id="rId18"/>
    <p:sldId id="450" r:id="rId19"/>
    <p:sldId id="453" r:id="rId20"/>
    <p:sldId id="452" r:id="rId21"/>
    <p:sldId id="434" r:id="rId22"/>
    <p:sldId id="430" r:id="rId23"/>
    <p:sldId id="433" r:id="rId24"/>
    <p:sldId id="454" r:id="rId25"/>
    <p:sldId id="455" r:id="rId26"/>
    <p:sldId id="300" r:id="rId27"/>
    <p:sldId id="451" r:id="rId28"/>
  </p:sldIdLst>
  <p:sldSz cx="12195175" cy="6858000"/>
  <p:notesSz cx="4625975" cy="6813550"/>
  <p:embeddedFontLst>
    <p:embeddedFont>
      <p:font typeface="Calibri" panose="020F0502020204030204" pitchFamily="34" charset="0"/>
      <p:regular r:id="rId31"/>
      <p:bold r:id="rId32"/>
      <p:italic r:id="rId33"/>
      <p:boldItalic r:id="rId34"/>
    </p:embeddedFont>
    <p:embeddedFont>
      <p:font typeface="Candara" panose="020E0502030303020204" pitchFamily="34" charset="0"/>
      <p:regular r:id="rId35"/>
      <p:bold r:id="rId36"/>
      <p:italic r:id="rId37"/>
      <p:boldItalic r:id="rId38"/>
    </p:embeddedFont>
    <p:embeddedFont>
      <p:font typeface="Helvetica 45 Light" panose="020B0500000000000000" pitchFamily="34" charset="0"/>
      <p:regular r:id="rId39"/>
    </p:embeddedFont>
    <p:embeddedFont>
      <p:font typeface="Helvetica 65 Medium" panose="020B0500000000000000" pitchFamily="34" charset="0"/>
      <p:regular r:id="rId40"/>
    </p:embeddedFont>
    <p:embeddedFont>
      <p:font typeface="HelveticaNeueLT Std" panose="020B0604020202020204" pitchFamily="34" charset="0"/>
      <p:regular r:id="rId41"/>
      <p:bold r:id="rId42"/>
    </p:embeddedFont>
    <p:embeddedFont>
      <p:font typeface="HelveticaNeueLT Std Lt" panose="020B0403020202020204" pitchFamily="34" charset="0"/>
      <p:regular r:id="rId43"/>
    </p:embeddedFont>
    <p:embeddedFont>
      <p:font typeface="HelveticaNeueLT Std Med" panose="020B0804020202020204" pitchFamily="34" charset="0"/>
      <p:bold r:id="rId44"/>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802"/>
    <a:srgbClr val="149A02"/>
    <a:srgbClr val="011EF8"/>
    <a:srgbClr val="EBF85C"/>
    <a:srgbClr val="F8F501"/>
    <a:srgbClr val="6A01F8"/>
    <a:srgbClr val="E20000"/>
    <a:srgbClr val="E401F8"/>
    <a:srgbClr val="294B2D"/>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0" autoAdjust="0"/>
    <p:restoredTop sz="86405" autoAdjust="0"/>
  </p:normalViewPr>
  <p:slideViewPr>
    <p:cSldViewPr>
      <p:cViewPr varScale="1">
        <p:scale>
          <a:sx n="70" d="100"/>
          <a:sy n="70" d="100"/>
        </p:scale>
        <p:origin x="893" y="43"/>
      </p:cViewPr>
      <p:guideLst>
        <p:guide orient="horz" pos="2160"/>
        <p:guide pos="3841"/>
      </p:guideLst>
    </p:cSldViewPr>
  </p:slideViewPr>
  <p:outlineViewPr>
    <p:cViewPr>
      <p:scale>
        <a:sx n="33" d="100"/>
        <a:sy n="33" d="100"/>
      </p:scale>
      <p:origin x="0" y="-47256"/>
    </p:cViewPr>
  </p:outlineViewPr>
  <p:notesTextViewPr>
    <p:cViewPr>
      <p:scale>
        <a:sx n="100" d="100"/>
        <a:sy n="100" d="100"/>
      </p:scale>
      <p:origin x="0" y="0"/>
    </p:cViewPr>
  </p:notesTextViewPr>
  <p:sorterViewPr>
    <p:cViewPr varScale="1">
      <p:scale>
        <a:sx n="100" d="100"/>
        <a:sy n="100" d="100"/>
      </p:scale>
      <p:origin x="0" y="-27077"/>
    </p:cViewPr>
  </p:sorterViewPr>
  <p:notesViewPr>
    <p:cSldViewPr>
      <p:cViewPr varScale="1">
        <p:scale>
          <a:sx n="83" d="100"/>
          <a:sy n="83" d="100"/>
        </p:scale>
        <p:origin x="2501"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E0746EE-EB54-2433-97C3-DB72A5063D95}"/>
              </a:ext>
            </a:extLst>
          </p:cNvPr>
          <p:cNvSpPr>
            <a:spLocks noGrp="1"/>
          </p:cNvSpPr>
          <p:nvPr>
            <p:ph type="hdr" sz="quarter"/>
          </p:nvPr>
        </p:nvSpPr>
        <p:spPr>
          <a:xfrm>
            <a:off x="0" y="0"/>
            <a:ext cx="2005013" cy="341313"/>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588A7EF-7061-A0FC-EF5D-D31E0FA012C9}"/>
              </a:ext>
            </a:extLst>
          </p:cNvPr>
          <p:cNvSpPr>
            <a:spLocks noGrp="1"/>
          </p:cNvSpPr>
          <p:nvPr>
            <p:ph type="dt" sz="quarter" idx="1"/>
          </p:nvPr>
        </p:nvSpPr>
        <p:spPr>
          <a:xfrm>
            <a:off x="2620963" y="0"/>
            <a:ext cx="2003425" cy="341313"/>
          </a:xfrm>
          <a:prstGeom prst="rect">
            <a:avLst/>
          </a:prstGeom>
        </p:spPr>
        <p:txBody>
          <a:bodyPr vert="horz" lIns="91440" tIns="45720" rIns="91440" bIns="45720" rtlCol="0"/>
          <a:lstStyle>
            <a:lvl1pPr algn="r">
              <a:defRPr sz="1200"/>
            </a:lvl1pPr>
          </a:lstStyle>
          <a:p>
            <a:fld id="{6A02994E-EAF5-4262-9029-57093F9765CF}" type="datetimeFigureOut">
              <a:rPr lang="de-DE" smtClean="0"/>
              <a:t>18.01.2026</a:t>
            </a:fld>
            <a:endParaRPr lang="de-DE"/>
          </a:p>
        </p:txBody>
      </p:sp>
      <p:sp>
        <p:nvSpPr>
          <p:cNvPr id="4" name="Fußzeilenplatzhalter 3">
            <a:extLst>
              <a:ext uri="{FF2B5EF4-FFF2-40B4-BE49-F238E27FC236}">
                <a16:creationId xmlns:a16="http://schemas.microsoft.com/office/drawing/2014/main" id="{1CA64B70-0D85-7CF1-2A93-618474E74416}"/>
              </a:ext>
            </a:extLst>
          </p:cNvPr>
          <p:cNvSpPr>
            <a:spLocks noGrp="1"/>
          </p:cNvSpPr>
          <p:nvPr>
            <p:ph type="ftr" sz="quarter" idx="2"/>
          </p:nvPr>
        </p:nvSpPr>
        <p:spPr>
          <a:xfrm>
            <a:off x="0" y="6472238"/>
            <a:ext cx="2005013" cy="341312"/>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1C583E3A-2BDD-AF10-3D00-D1AE792338B1}"/>
              </a:ext>
            </a:extLst>
          </p:cNvPr>
          <p:cNvSpPr>
            <a:spLocks noGrp="1"/>
          </p:cNvSpPr>
          <p:nvPr>
            <p:ph type="sldNum" sz="quarter" idx="3"/>
          </p:nvPr>
        </p:nvSpPr>
        <p:spPr>
          <a:xfrm>
            <a:off x="2620963" y="6472238"/>
            <a:ext cx="2003425" cy="341312"/>
          </a:xfrm>
          <a:prstGeom prst="rect">
            <a:avLst/>
          </a:prstGeom>
        </p:spPr>
        <p:txBody>
          <a:bodyPr vert="horz" lIns="91440" tIns="45720" rIns="91440" bIns="45720" rtlCol="0" anchor="b"/>
          <a:lstStyle>
            <a:lvl1pPr algn="r">
              <a:defRPr sz="1200"/>
            </a:lvl1pPr>
          </a:lstStyle>
          <a:p>
            <a:fld id="{F7B89CB7-5E5B-4455-B0D5-C648792C90DB}" type="slidenum">
              <a:rPr lang="de-DE" smtClean="0"/>
              <a:t>‹Nr.›</a:t>
            </a:fld>
            <a:endParaRPr lang="de-DE" dirty="0"/>
          </a:p>
        </p:txBody>
      </p:sp>
    </p:spTree>
    <p:extLst>
      <p:ext uri="{BB962C8B-B14F-4D97-AF65-F5344CB8AC3E}">
        <p14:creationId xmlns:p14="http://schemas.microsoft.com/office/powerpoint/2010/main" val="614932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004589" cy="340677"/>
          </a:xfrm>
          <a:prstGeom prst="rect">
            <a:avLst/>
          </a:prstGeom>
        </p:spPr>
        <p:txBody>
          <a:bodyPr vert="horz" lIns="62243" tIns="31122" rIns="62243" bIns="31122" rtlCol="0"/>
          <a:lstStyle>
            <a:lvl1pPr algn="l" fontAlgn="auto">
              <a:spcBef>
                <a:spcPts val="0"/>
              </a:spcBef>
              <a:spcAft>
                <a:spcPts val="0"/>
              </a:spcAft>
              <a:defRPr sz="800">
                <a:latin typeface="+mn-lt"/>
                <a:cs typeface="+mn-cs"/>
              </a:defRPr>
            </a:lvl1pPr>
          </a:lstStyle>
          <a:p>
            <a:pPr>
              <a:defRPr/>
            </a:pPr>
            <a:endParaRPr lang="de-DE"/>
          </a:p>
        </p:txBody>
      </p:sp>
      <p:sp>
        <p:nvSpPr>
          <p:cNvPr id="3" name="Datumsplatzhalter 2"/>
          <p:cNvSpPr>
            <a:spLocks noGrp="1"/>
          </p:cNvSpPr>
          <p:nvPr>
            <p:ph type="dt" idx="1"/>
          </p:nvPr>
        </p:nvSpPr>
        <p:spPr>
          <a:xfrm>
            <a:off x="2620315" y="0"/>
            <a:ext cx="2004589" cy="340677"/>
          </a:xfrm>
          <a:prstGeom prst="rect">
            <a:avLst/>
          </a:prstGeom>
        </p:spPr>
        <p:txBody>
          <a:bodyPr vert="horz" lIns="62243" tIns="31122" rIns="62243" bIns="31122" rtlCol="0"/>
          <a:lstStyle>
            <a:lvl1pPr algn="r" fontAlgn="auto">
              <a:spcBef>
                <a:spcPts val="0"/>
              </a:spcBef>
              <a:spcAft>
                <a:spcPts val="0"/>
              </a:spcAft>
              <a:defRPr sz="800">
                <a:latin typeface="+mn-lt"/>
                <a:cs typeface="+mn-cs"/>
              </a:defRPr>
            </a:lvl1pPr>
          </a:lstStyle>
          <a:p>
            <a:pPr>
              <a:defRPr/>
            </a:pPr>
            <a:fld id="{3905B8FC-814A-4D70-A4E7-99EC82854FCE}" type="datetimeFigureOut">
              <a:rPr lang="de-DE"/>
              <a:pPr>
                <a:defRPr/>
              </a:pPr>
              <a:t>18.01.2026</a:t>
            </a:fld>
            <a:endParaRPr lang="de-DE"/>
          </a:p>
        </p:txBody>
      </p:sp>
      <p:sp>
        <p:nvSpPr>
          <p:cNvPr id="4" name="Folienbildplatzhalter 3"/>
          <p:cNvSpPr>
            <a:spLocks noGrp="1" noRot="1" noChangeAspect="1"/>
          </p:cNvSpPr>
          <p:nvPr>
            <p:ph type="sldImg" idx="2"/>
          </p:nvPr>
        </p:nvSpPr>
        <p:spPr>
          <a:xfrm>
            <a:off x="42863" y="511175"/>
            <a:ext cx="4540250" cy="2554288"/>
          </a:xfrm>
          <a:prstGeom prst="rect">
            <a:avLst/>
          </a:prstGeom>
          <a:noFill/>
          <a:ln w="12700">
            <a:solidFill>
              <a:prstClr val="black"/>
            </a:solidFill>
          </a:ln>
        </p:spPr>
        <p:txBody>
          <a:bodyPr vert="horz" lIns="62243" tIns="31122" rIns="62243" bIns="31122" rtlCol="0" anchor="ctr"/>
          <a:lstStyle/>
          <a:p>
            <a:pPr lvl="0"/>
            <a:endParaRPr lang="de-DE" noProof="0"/>
          </a:p>
        </p:txBody>
      </p:sp>
      <p:sp>
        <p:nvSpPr>
          <p:cNvPr id="5" name="Notizenplatzhalter 4"/>
          <p:cNvSpPr>
            <a:spLocks noGrp="1"/>
          </p:cNvSpPr>
          <p:nvPr>
            <p:ph type="body" sz="quarter" idx="3"/>
          </p:nvPr>
        </p:nvSpPr>
        <p:spPr>
          <a:xfrm>
            <a:off x="462598" y="3236436"/>
            <a:ext cx="3700780" cy="3066098"/>
          </a:xfrm>
          <a:prstGeom prst="rect">
            <a:avLst/>
          </a:prstGeom>
        </p:spPr>
        <p:txBody>
          <a:bodyPr vert="horz" lIns="62243" tIns="31122" rIns="62243" bIns="31122"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6471690"/>
            <a:ext cx="2004589" cy="340677"/>
          </a:xfrm>
          <a:prstGeom prst="rect">
            <a:avLst/>
          </a:prstGeom>
        </p:spPr>
        <p:txBody>
          <a:bodyPr vert="horz" lIns="62243" tIns="31122" rIns="62243" bIns="31122" rtlCol="0" anchor="b"/>
          <a:lstStyle>
            <a:lvl1pPr algn="l" fontAlgn="auto">
              <a:spcBef>
                <a:spcPts val="0"/>
              </a:spcBef>
              <a:spcAft>
                <a:spcPts val="0"/>
              </a:spcAft>
              <a:defRPr sz="8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2620315" y="6471690"/>
            <a:ext cx="2004589" cy="340677"/>
          </a:xfrm>
          <a:prstGeom prst="rect">
            <a:avLst/>
          </a:prstGeom>
        </p:spPr>
        <p:txBody>
          <a:bodyPr vert="horz" lIns="62243" tIns="31122" rIns="62243" bIns="31122" rtlCol="0" anchor="b"/>
          <a:lstStyle>
            <a:lvl1pPr algn="r" fontAlgn="auto">
              <a:spcBef>
                <a:spcPts val="0"/>
              </a:spcBef>
              <a:spcAft>
                <a:spcPts val="0"/>
              </a:spcAft>
              <a:defRPr sz="800">
                <a:latin typeface="+mn-lt"/>
                <a:cs typeface="+mn-cs"/>
              </a:defRPr>
            </a:lvl1pPr>
          </a:lstStyle>
          <a:p>
            <a:pPr>
              <a:defRPr/>
            </a:pPr>
            <a:fld id="{78260296-4183-4B7D-9326-27FF56268B83}" type="slidenum">
              <a:rPr lang="de-DE"/>
              <a:pPr>
                <a:defRPr/>
              </a:pPr>
              <a:t>‹Nr.›</a:t>
            </a:fld>
            <a:endParaRPr lang="de-DE"/>
          </a:p>
        </p:txBody>
      </p:sp>
    </p:spTree>
    <p:extLst>
      <p:ext uri="{BB962C8B-B14F-4D97-AF65-F5344CB8AC3E}">
        <p14:creationId xmlns:p14="http://schemas.microsoft.com/office/powerpoint/2010/main" val="3815023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8260296-4183-4B7D-9326-27FF56268B83}" type="slidenum">
              <a:rPr lang="de-DE" smtClean="0"/>
              <a:pPr>
                <a:defRPr/>
              </a:pPr>
              <a:t>1</a:t>
            </a:fld>
            <a:endParaRPr lang="de-DE"/>
          </a:p>
        </p:txBody>
      </p:sp>
    </p:spTree>
    <p:extLst>
      <p:ext uri="{BB962C8B-B14F-4D97-AF65-F5344CB8AC3E}">
        <p14:creationId xmlns:p14="http://schemas.microsoft.com/office/powerpoint/2010/main" val="281638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8260296-4183-4B7D-9326-27FF56268B83}" type="slidenum">
              <a:rPr lang="de-DE" smtClean="0"/>
              <a:pPr>
                <a:defRPr/>
              </a:pPr>
              <a:t>2</a:t>
            </a:fld>
            <a:endParaRPr lang="de-DE"/>
          </a:p>
        </p:txBody>
      </p:sp>
    </p:spTree>
    <p:extLst>
      <p:ext uri="{BB962C8B-B14F-4D97-AF65-F5344CB8AC3E}">
        <p14:creationId xmlns:p14="http://schemas.microsoft.com/office/powerpoint/2010/main" val="88268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8260296-4183-4B7D-9326-27FF56268B83}" type="slidenum">
              <a:rPr lang="de-DE" smtClean="0"/>
              <a:pPr>
                <a:defRPr/>
              </a:pPr>
              <a:t>6</a:t>
            </a:fld>
            <a:endParaRPr lang="de-DE"/>
          </a:p>
        </p:txBody>
      </p:sp>
    </p:spTree>
    <p:extLst>
      <p:ext uri="{BB962C8B-B14F-4D97-AF65-F5344CB8AC3E}">
        <p14:creationId xmlns:p14="http://schemas.microsoft.com/office/powerpoint/2010/main" val="104829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8260296-4183-4B7D-9326-27FF56268B83}" type="slidenum">
              <a:rPr lang="de-DE" smtClean="0"/>
              <a:pPr>
                <a:defRPr/>
              </a:pPr>
              <a:t>7</a:t>
            </a:fld>
            <a:endParaRPr lang="de-DE"/>
          </a:p>
        </p:txBody>
      </p:sp>
    </p:spTree>
    <p:extLst>
      <p:ext uri="{BB962C8B-B14F-4D97-AF65-F5344CB8AC3E}">
        <p14:creationId xmlns:p14="http://schemas.microsoft.com/office/powerpoint/2010/main" val="60560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8260296-4183-4B7D-9326-27FF56268B83}" type="slidenum">
              <a:rPr lang="de-DE" smtClean="0"/>
              <a:pPr>
                <a:defRPr/>
              </a:pPr>
              <a:t>18</a:t>
            </a:fld>
            <a:endParaRPr lang="de-DE"/>
          </a:p>
        </p:txBody>
      </p:sp>
    </p:spTree>
    <p:extLst>
      <p:ext uri="{BB962C8B-B14F-4D97-AF65-F5344CB8AC3E}">
        <p14:creationId xmlns:p14="http://schemas.microsoft.com/office/powerpoint/2010/main" val="78759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Riskanter Alkoholkonsum (</a:t>
            </a:r>
            <a:r>
              <a:rPr lang="de-DE" dirty="0" err="1"/>
              <a:t>Alcohol</a:t>
            </a:r>
            <a:r>
              <a:rPr lang="de-DE" dirty="0"/>
              <a:t> Use </a:t>
            </a:r>
            <a:r>
              <a:rPr lang="de-DE" dirty="0" err="1"/>
              <a:t>Disorder</a:t>
            </a:r>
            <a:r>
              <a:rPr lang="de-DE" dirty="0"/>
              <a:t> </a:t>
            </a:r>
          </a:p>
          <a:p>
            <a:r>
              <a:rPr lang="de-DE" dirty="0" err="1"/>
              <a:t>Identification</a:t>
            </a:r>
            <a:r>
              <a:rPr lang="de-DE" dirty="0"/>
              <a:t> Test -C [AUDIT-C] , ≥ 4 für Mädchen, </a:t>
            </a:r>
          </a:p>
          <a:p>
            <a:r>
              <a:rPr lang="de-DE" dirty="0"/>
              <a:t>≥ 5 für Jungen) ist bei 12,1 % der 11- bis 17-Jähri</a:t>
            </a:r>
          </a:p>
          <a:p>
            <a:r>
              <a:rPr lang="de-DE" dirty="0"/>
              <a:t>gen in Deutschland festzustellen. Die Prävalenz steigt </a:t>
            </a:r>
          </a:p>
          <a:p>
            <a:r>
              <a:rPr lang="de-DE" dirty="0"/>
              <a:t>mit dem Alter an und ist bei den 17-jährigen Mädchen </a:t>
            </a:r>
          </a:p>
          <a:p>
            <a:r>
              <a:rPr lang="de-DE" dirty="0"/>
              <a:t>mit 39,9 % am höchsten. </a:t>
            </a:r>
          </a:p>
        </p:txBody>
      </p:sp>
      <p:sp>
        <p:nvSpPr>
          <p:cNvPr id="4" name="Foliennummernplatzhalter 3"/>
          <p:cNvSpPr>
            <a:spLocks noGrp="1"/>
          </p:cNvSpPr>
          <p:nvPr>
            <p:ph type="sldNum" sz="quarter" idx="5"/>
          </p:nvPr>
        </p:nvSpPr>
        <p:spPr/>
        <p:txBody>
          <a:bodyPr/>
          <a:lstStyle/>
          <a:p>
            <a:pPr>
              <a:defRPr/>
            </a:pPr>
            <a:fld id="{78260296-4183-4B7D-9326-27FF56268B83}" type="slidenum">
              <a:rPr lang="de-DE" smtClean="0"/>
              <a:pPr>
                <a:defRPr/>
              </a:pPr>
              <a:t>20</a:t>
            </a:fld>
            <a:endParaRPr lang="de-DE"/>
          </a:p>
        </p:txBody>
      </p:sp>
    </p:spTree>
    <p:extLst>
      <p:ext uri="{BB962C8B-B14F-4D97-AF65-F5344CB8AC3E}">
        <p14:creationId xmlns:p14="http://schemas.microsoft.com/office/powerpoint/2010/main" val="181630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8260296-4183-4B7D-9326-27FF56268B83}" type="slidenum">
              <a:rPr lang="de-DE" smtClean="0"/>
              <a:pPr>
                <a:defRPr/>
              </a:pPr>
              <a:t>24</a:t>
            </a:fld>
            <a:endParaRPr lang="de-DE"/>
          </a:p>
        </p:txBody>
      </p:sp>
    </p:spTree>
    <p:extLst>
      <p:ext uri="{BB962C8B-B14F-4D97-AF65-F5344CB8AC3E}">
        <p14:creationId xmlns:p14="http://schemas.microsoft.com/office/powerpoint/2010/main" val="214224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8260296-4183-4B7D-9326-27FF56268B83}" type="slidenum">
              <a:rPr lang="de-DE" smtClean="0"/>
              <a:pPr>
                <a:defRPr/>
              </a:pPr>
              <a:t>26</a:t>
            </a:fld>
            <a:endParaRPr lang="de-DE"/>
          </a:p>
        </p:txBody>
      </p:sp>
    </p:spTree>
    <p:extLst>
      <p:ext uri="{BB962C8B-B14F-4D97-AF65-F5344CB8AC3E}">
        <p14:creationId xmlns:p14="http://schemas.microsoft.com/office/powerpoint/2010/main" val="4048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8260296-4183-4B7D-9326-27FF56268B83}" type="slidenum">
              <a:rPr lang="de-DE" smtClean="0"/>
              <a:pPr>
                <a:defRPr/>
              </a:pPr>
              <a:t>27</a:t>
            </a:fld>
            <a:endParaRPr lang="de-DE"/>
          </a:p>
        </p:txBody>
      </p:sp>
    </p:spTree>
    <p:extLst>
      <p:ext uri="{BB962C8B-B14F-4D97-AF65-F5344CB8AC3E}">
        <p14:creationId xmlns:p14="http://schemas.microsoft.com/office/powerpoint/2010/main" val="285381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ounded Rectangle 15"/>
          <p:cNvSpPr/>
          <p:nvPr userDrawn="1"/>
        </p:nvSpPr>
        <p:spPr>
          <a:xfrm>
            <a:off x="304880" y="228600"/>
            <a:ext cx="11597611" cy="6035040"/>
          </a:xfrm>
          <a:prstGeom prst="roundRect">
            <a:avLst>
              <a:gd name="adj" fmla="val 1272"/>
            </a:avLst>
          </a:prstGeom>
          <a:gradFill>
            <a:gsLst>
              <a:gs pos="0">
                <a:srgbClr val="92D050"/>
              </a:gs>
              <a:gs pos="10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638" y="1600200"/>
            <a:ext cx="10365899" cy="1780108"/>
          </a:xfrm>
        </p:spPr>
        <p:txBody>
          <a:bodyPr anchor="b">
            <a:normAutofit/>
          </a:bodyPr>
          <a:lstStyle>
            <a:lvl1pPr>
              <a:defRPr sz="4400">
                <a:solidFill>
                  <a:schemeClr val="bg1"/>
                </a:solidFill>
              </a:defRPr>
            </a:lvl1pPr>
          </a:lstStyle>
          <a:p>
            <a:r>
              <a:rPr lang="de-DE" dirty="0"/>
              <a:t>Titelmasterformat durch Klicken bearbeiten</a:t>
            </a:r>
            <a:endParaRPr lang="en-US" dirty="0"/>
          </a:p>
        </p:txBody>
      </p:sp>
      <p:grpSp>
        <p:nvGrpSpPr>
          <p:cNvPr id="7" name="Group 9"/>
          <p:cNvGrpSpPr>
            <a:grpSpLocks noChangeAspect="1"/>
          </p:cNvGrpSpPr>
          <p:nvPr userDrawn="1"/>
        </p:nvGrpSpPr>
        <p:grpSpPr bwMode="hidden">
          <a:xfrm>
            <a:off x="282293" y="5353962"/>
            <a:ext cx="11912882" cy="1504037"/>
            <a:chOff x="-3905250" y="4294188"/>
            <a:chExt cx="13011150" cy="1892300"/>
          </a:xfrm>
        </p:grpSpPr>
        <p:sp>
          <p:nvSpPr>
            <p:cNvPr id="11" name="Freeform 14"/>
            <p:cNvSpPr>
              <a:spLocks/>
            </p:cNvSpPr>
            <p:nvPr userDrawn="1"/>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Subtitle 2"/>
          <p:cNvSpPr>
            <a:spLocks noGrp="1"/>
          </p:cNvSpPr>
          <p:nvPr>
            <p:ph type="subTitle" idx="1"/>
          </p:nvPr>
        </p:nvSpPr>
        <p:spPr>
          <a:xfrm>
            <a:off x="1829276" y="3556001"/>
            <a:ext cx="8536623" cy="1473200"/>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5" name="Footer Placeholder 4"/>
          <p:cNvSpPr>
            <a:spLocks noGrp="1"/>
          </p:cNvSpPr>
          <p:nvPr>
            <p:ph type="ftr" sz="quarter" idx="11"/>
          </p:nvPr>
        </p:nvSpPr>
        <p:spPr/>
        <p:txBody>
          <a:bodyPr/>
          <a:lstStyle/>
          <a:p>
            <a:pPr>
              <a:defRPr/>
            </a:pPr>
            <a:r>
              <a:rPr lang="de-DE" dirty="0"/>
              <a:t>Frank Hartung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ußzeilenplatzhalter 7"/>
          <p:cNvSpPr>
            <a:spLocks noGrp="1"/>
          </p:cNvSpPr>
          <p:nvPr>
            <p:ph type="ftr" sz="quarter" idx="11"/>
          </p:nvPr>
        </p:nvSpPr>
        <p:spPr/>
        <p:txBody>
          <a:bodyPr/>
          <a:lstStyle/>
          <a:p>
            <a:pPr>
              <a:defRPr/>
            </a:pPr>
            <a:r>
              <a:rPr lang="de-DE" dirty="0"/>
              <a:t>Frank Hartung</a:t>
            </a:r>
          </a:p>
        </p:txBody>
      </p:sp>
      <p:sp>
        <p:nvSpPr>
          <p:cNvPr id="10" name="Titel 9"/>
          <p:cNvSpPr>
            <a:spLocks noGrp="1"/>
          </p:cNvSpPr>
          <p:nvPr>
            <p:ph type="title"/>
          </p:nvPr>
        </p:nvSpPr>
        <p:spPr/>
        <p:txBody>
          <a:bodyPr/>
          <a:lstStyle/>
          <a:p>
            <a:r>
              <a:rPr lang="de-DE"/>
              <a:t>Titelmasterformat durch Klicken bearbeiten</a:t>
            </a:r>
          </a:p>
        </p:txBody>
      </p:sp>
      <p:pic>
        <p:nvPicPr>
          <p:cNvPr id="2" name="Grafik 1">
            <a:extLst>
              <a:ext uri="{FF2B5EF4-FFF2-40B4-BE49-F238E27FC236}">
                <a16:creationId xmlns:a16="http://schemas.microsoft.com/office/drawing/2014/main" id="{F60449F3-F28A-256F-0566-BDECAC1FCB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915" y="6293697"/>
            <a:ext cx="288032" cy="3572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14" name="Rounded Rectangle 13"/>
          <p:cNvSpPr/>
          <p:nvPr/>
        </p:nvSpPr>
        <p:spPr>
          <a:xfrm>
            <a:off x="304880" y="228600"/>
            <a:ext cx="11597611" cy="4736592"/>
          </a:xfrm>
          <a:prstGeom prst="roundRect">
            <a:avLst>
              <a:gd name="adj" fmla="val 1272"/>
            </a:avLst>
          </a:prstGeom>
          <a:gradFill>
            <a:gsLst>
              <a:gs pos="0">
                <a:srgbClr val="92D050"/>
              </a:gs>
              <a:gs pos="10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5351" y="4203592"/>
            <a:ext cx="3836237"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3337" y="4075290"/>
            <a:ext cx="7394612"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2619" y="4087562"/>
            <a:ext cx="7292539"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81267" y="4074175"/>
            <a:ext cx="4411815"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93" y="4058555"/>
            <a:ext cx="11634197"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282" y="2463560"/>
            <a:ext cx="10365899" cy="1524000"/>
          </a:xfrm>
        </p:spPr>
        <p:txBody>
          <a:bodyPr anchor="t">
            <a:normAutofit/>
          </a:bodyPr>
          <a:lstStyle>
            <a:lvl1pPr algn="ctr">
              <a:defRPr sz="4400" b="0" cap="none"/>
            </a:lvl1pPr>
          </a:lstStyle>
          <a:p>
            <a:r>
              <a:rPr lang="de-DE" dirty="0"/>
              <a:t>Titelmasterformat durch Klicken bearbeiten</a:t>
            </a:r>
            <a:endParaRPr lang="en-US" dirty="0"/>
          </a:p>
        </p:txBody>
      </p:sp>
      <p:sp>
        <p:nvSpPr>
          <p:cNvPr id="3" name="Text Placeholder 2"/>
          <p:cNvSpPr>
            <a:spLocks noGrp="1"/>
          </p:cNvSpPr>
          <p:nvPr>
            <p:ph type="body" idx="1"/>
          </p:nvPr>
        </p:nvSpPr>
        <p:spPr>
          <a:xfrm>
            <a:off x="1823628" y="1437449"/>
            <a:ext cx="8559207"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
        <p:nvSpPr>
          <p:cNvPr id="5" name="Footer Placeholder 4"/>
          <p:cNvSpPr>
            <a:spLocks noGrp="1"/>
          </p:cNvSpPr>
          <p:nvPr>
            <p:ph type="ftr" sz="quarter" idx="11"/>
          </p:nvPr>
        </p:nvSpPr>
        <p:spPr/>
        <p:txBody>
          <a:bodyPr/>
          <a:lstStyle/>
          <a:p>
            <a:pPr>
              <a:defRPr/>
            </a:pPr>
            <a:r>
              <a:rPr lang="de-DE" dirty="0"/>
              <a:t>Frank Hartung</a:t>
            </a:r>
          </a:p>
        </p:txBody>
      </p:sp>
      <p:pic>
        <p:nvPicPr>
          <p:cNvPr id="4" name="Grafik 3">
            <a:extLst>
              <a:ext uri="{FF2B5EF4-FFF2-40B4-BE49-F238E27FC236}">
                <a16:creationId xmlns:a16="http://schemas.microsoft.com/office/drawing/2014/main" id="{EEC64953-3E2D-0D81-6972-07B3F8CF29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915" y="6292800"/>
            <a:ext cx="288032" cy="35723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6" name="Footer Placeholder 5"/>
          <p:cNvSpPr>
            <a:spLocks noGrp="1"/>
          </p:cNvSpPr>
          <p:nvPr>
            <p:ph type="ftr" sz="quarter" idx="11"/>
          </p:nvPr>
        </p:nvSpPr>
        <p:spPr/>
        <p:txBody>
          <a:bodyPr/>
          <a:lstStyle/>
          <a:p>
            <a:pPr>
              <a:defRPr/>
            </a:pPr>
            <a:r>
              <a:rPr lang="de-DE" dirty="0"/>
              <a:t>Frank Hartung</a:t>
            </a:r>
          </a:p>
        </p:txBody>
      </p:sp>
      <p:sp>
        <p:nvSpPr>
          <p:cNvPr id="9" name="Content Placeholder 8"/>
          <p:cNvSpPr>
            <a:spLocks noGrp="1"/>
          </p:cNvSpPr>
          <p:nvPr>
            <p:ph sz="quarter" idx="13"/>
          </p:nvPr>
        </p:nvSpPr>
        <p:spPr>
          <a:xfrm>
            <a:off x="902442" y="2679192"/>
            <a:ext cx="5097583" cy="344728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1" name="Content Placeholder 10"/>
          <p:cNvSpPr>
            <a:spLocks noGrp="1"/>
          </p:cNvSpPr>
          <p:nvPr>
            <p:ph sz="quarter" idx="14"/>
          </p:nvPr>
        </p:nvSpPr>
        <p:spPr>
          <a:xfrm>
            <a:off x="6195149" y="2679192"/>
            <a:ext cx="5097583" cy="34472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3" name="Grafik 2">
            <a:extLst>
              <a:ext uri="{FF2B5EF4-FFF2-40B4-BE49-F238E27FC236}">
                <a16:creationId xmlns:a16="http://schemas.microsoft.com/office/drawing/2014/main" id="{45E6B50B-EF17-2045-A388-DDC85560EC7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915" y="6293697"/>
            <a:ext cx="288032" cy="35723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902443" y="2678114"/>
            <a:ext cx="5097583"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903345" y="3429001"/>
            <a:ext cx="5094733"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99214" y="2678113"/>
            <a:ext cx="5097583"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94980" y="3429001"/>
            <a:ext cx="5097583"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Footer Placeholder 7"/>
          <p:cNvSpPr>
            <a:spLocks noGrp="1"/>
          </p:cNvSpPr>
          <p:nvPr>
            <p:ph type="ftr" sz="quarter" idx="11"/>
          </p:nvPr>
        </p:nvSpPr>
        <p:spPr/>
        <p:txBody>
          <a:bodyPr/>
          <a:lstStyle/>
          <a:p>
            <a:pPr>
              <a:defRPr/>
            </a:pPr>
            <a:r>
              <a:rPr lang="de-DE" dirty="0"/>
              <a:t>Frank Hartung</a:t>
            </a:r>
          </a:p>
        </p:txBody>
      </p:sp>
      <p:pic>
        <p:nvPicPr>
          <p:cNvPr id="7" name="Grafik 6">
            <a:extLst>
              <a:ext uri="{FF2B5EF4-FFF2-40B4-BE49-F238E27FC236}">
                <a16:creationId xmlns:a16="http://schemas.microsoft.com/office/drawing/2014/main" id="{546D7422-2D88-7A0A-38E1-D8282F8B65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915" y="6293697"/>
            <a:ext cx="288032" cy="35723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Footer Placeholder 3"/>
          <p:cNvSpPr>
            <a:spLocks noGrp="1"/>
          </p:cNvSpPr>
          <p:nvPr>
            <p:ph type="ftr" sz="quarter" idx="11"/>
          </p:nvPr>
        </p:nvSpPr>
        <p:spPr/>
        <p:txBody>
          <a:bodyPr/>
          <a:lstStyle/>
          <a:p>
            <a:pPr>
              <a:defRPr/>
            </a:pPr>
            <a:r>
              <a:rPr lang="de-DE" dirty="0"/>
              <a:t>Frank Hartung</a:t>
            </a:r>
          </a:p>
        </p:txBody>
      </p:sp>
      <p:pic>
        <p:nvPicPr>
          <p:cNvPr id="3" name="Grafik 2">
            <a:extLst>
              <a:ext uri="{FF2B5EF4-FFF2-40B4-BE49-F238E27FC236}">
                <a16:creationId xmlns:a16="http://schemas.microsoft.com/office/drawing/2014/main" id="{C3F6CA83-EFCD-6F3A-CA43-5D7D602FE8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915" y="6293697"/>
            <a:ext cx="288032" cy="35723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hteck 4"/>
          <p:cNvSpPr/>
          <p:nvPr userDrawn="1"/>
        </p:nvSpPr>
        <p:spPr>
          <a:xfrm>
            <a:off x="10274051" y="5842858"/>
            <a:ext cx="1872208" cy="1015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ounded Rectangle 14"/>
          <p:cNvSpPr/>
          <p:nvPr/>
        </p:nvSpPr>
        <p:spPr>
          <a:xfrm>
            <a:off x="304880" y="228600"/>
            <a:ext cx="11597611" cy="6035040"/>
          </a:xfrm>
          <a:prstGeom prst="roundRect">
            <a:avLst>
              <a:gd name="adj" fmla="val 1272"/>
            </a:avLst>
          </a:prstGeom>
          <a:gradFill>
            <a:gsLst>
              <a:gs pos="0">
                <a:srgbClr val="92D050"/>
              </a:gs>
              <a:gs pos="10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93" y="5353963"/>
            <a:ext cx="11634197"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500566" y="338667"/>
            <a:ext cx="5084851" cy="2429934"/>
          </a:xfrm>
        </p:spPr>
        <p:txBody>
          <a:bodyPr anchor="b">
            <a:normAutofit/>
          </a:bodyPr>
          <a:lstStyle>
            <a:lvl1pPr algn="l">
              <a:defRPr sz="2800" b="0">
                <a:solidFill>
                  <a:srgbClr val="FFFFFF"/>
                </a:solidFill>
              </a:defRPr>
            </a:lvl1pPr>
          </a:lstStyle>
          <a:p>
            <a:r>
              <a:rPr lang="de-DE" dirty="0"/>
              <a:t>Titelmasterformat durch Klicken bearbeiten</a:t>
            </a:r>
            <a:endParaRPr lang="en-US" dirty="0"/>
          </a:p>
        </p:txBody>
      </p:sp>
      <p:sp>
        <p:nvSpPr>
          <p:cNvPr id="4" name="Text Placeholder 3"/>
          <p:cNvSpPr>
            <a:spLocks noGrp="1"/>
          </p:cNvSpPr>
          <p:nvPr>
            <p:ph type="body" sz="half" idx="2"/>
          </p:nvPr>
        </p:nvSpPr>
        <p:spPr>
          <a:xfrm>
            <a:off x="6492802" y="2785533"/>
            <a:ext cx="5092615"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sp>
        <p:nvSpPr>
          <p:cNvPr id="6" name="Footer Placeholder 5"/>
          <p:cNvSpPr>
            <a:spLocks noGrp="1"/>
          </p:cNvSpPr>
          <p:nvPr>
            <p:ph type="ftr" sz="quarter" idx="11"/>
          </p:nvPr>
        </p:nvSpPr>
        <p:spPr/>
        <p:txBody>
          <a:bodyPr/>
          <a:lstStyle/>
          <a:p>
            <a:pPr>
              <a:defRPr/>
            </a:pPr>
            <a:r>
              <a:rPr lang="de-DE" dirty="0"/>
              <a:t>Frank Hartung</a:t>
            </a:r>
          </a:p>
        </p:txBody>
      </p:sp>
      <p:sp>
        <p:nvSpPr>
          <p:cNvPr id="3" name="Picture Placeholder 2"/>
          <p:cNvSpPr>
            <a:spLocks noGrp="1"/>
          </p:cNvSpPr>
          <p:nvPr>
            <p:ph type="pic" idx="1"/>
          </p:nvPr>
        </p:nvSpPr>
        <p:spPr>
          <a:xfrm>
            <a:off x="1117891" y="1371600"/>
            <a:ext cx="4756118" cy="2926080"/>
          </a:xfrm>
          <a:prstGeom prst="roundRect">
            <a:avLst>
              <a:gd name="adj" fmla="val 3924"/>
            </a:avLst>
          </a:prstGeom>
          <a:solidFill>
            <a:srgbClr val="00B050"/>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pic>
        <p:nvPicPr>
          <p:cNvPr id="7" name="Grafik 6">
            <a:extLst>
              <a:ext uri="{FF2B5EF4-FFF2-40B4-BE49-F238E27FC236}">
                <a16:creationId xmlns:a16="http://schemas.microsoft.com/office/drawing/2014/main" id="{1A972578-A5D1-64A0-1497-297625A0C37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915" y="6293697"/>
            <a:ext cx="288032" cy="35723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80" y="228600"/>
            <a:ext cx="11597611" cy="2468880"/>
          </a:xfrm>
          <a:prstGeom prst="roundRect">
            <a:avLst>
              <a:gd name="adj" fmla="val 3362"/>
            </a:avLst>
          </a:prstGeom>
          <a:gradFill>
            <a:gsLst>
              <a:gs pos="96503">
                <a:srgbClr val="00B050"/>
              </a:gs>
              <a:gs pos="0">
                <a:srgbClr val="92D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93" y="1679429"/>
            <a:ext cx="11634197"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759" y="338328"/>
            <a:ext cx="10975658" cy="1252728"/>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5" name="Footer Placeholder 4"/>
          <p:cNvSpPr>
            <a:spLocks noGrp="1"/>
          </p:cNvSpPr>
          <p:nvPr>
            <p:ph type="ftr" sz="quarter" idx="3"/>
          </p:nvPr>
        </p:nvSpPr>
        <p:spPr>
          <a:xfrm>
            <a:off x="258252" y="6250165"/>
            <a:ext cx="5050236" cy="365125"/>
          </a:xfrm>
          <a:prstGeom prst="rect">
            <a:avLst/>
          </a:prstGeom>
        </p:spPr>
        <p:txBody>
          <a:bodyPr vert="horz" lIns="91440" tIns="45720" rIns="91440" bIns="45720" rtlCol="0" anchor="ctr"/>
          <a:lstStyle>
            <a:lvl1pPr algn="l">
              <a:defRPr sz="1000">
                <a:solidFill>
                  <a:schemeClr val="tx2"/>
                </a:solidFill>
              </a:defRPr>
            </a:lvl1pPr>
          </a:lstStyle>
          <a:p>
            <a:pPr>
              <a:defRPr/>
            </a:pPr>
            <a:r>
              <a:rPr lang="de-DE" dirty="0"/>
              <a:t>Frank Hartung</a:t>
            </a:r>
          </a:p>
        </p:txBody>
      </p:sp>
      <p:sp>
        <p:nvSpPr>
          <p:cNvPr id="3" name="Text Placeholder 2"/>
          <p:cNvSpPr>
            <a:spLocks noGrp="1"/>
          </p:cNvSpPr>
          <p:nvPr>
            <p:ph type="body" idx="1"/>
          </p:nvPr>
        </p:nvSpPr>
        <p:spPr>
          <a:xfrm>
            <a:off x="1163059" y="2675467"/>
            <a:ext cx="9880350" cy="3450696"/>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7" name="Grafik 6">
            <a:extLst>
              <a:ext uri="{FF2B5EF4-FFF2-40B4-BE49-F238E27FC236}">
                <a16:creationId xmlns:a16="http://schemas.microsoft.com/office/drawing/2014/main" id="{20E53ECC-D384-4B76-8EBA-2FDE88620E3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25135" y="6406257"/>
            <a:ext cx="2281164" cy="364528"/>
          </a:xfrm>
          <a:prstGeom prst="rect">
            <a:avLst/>
          </a:prstGeom>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9" r:id="rId7"/>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eelischegesundheit-erz.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Untertitel 2"/>
          <p:cNvSpPr>
            <a:spLocks noGrp="1"/>
          </p:cNvSpPr>
          <p:nvPr>
            <p:ph type="subTitle" idx="1"/>
          </p:nvPr>
        </p:nvSpPr>
        <p:spPr>
          <a:xfrm>
            <a:off x="3291121" y="3429000"/>
            <a:ext cx="8536623" cy="1473200"/>
          </a:xfrm>
        </p:spPr>
        <p:txBody>
          <a:bodyPr>
            <a:normAutofit/>
          </a:bodyPr>
          <a:lstStyle/>
          <a:p>
            <a:br>
              <a:rPr lang="de-DE" sz="2800" dirty="0">
                <a:solidFill>
                  <a:schemeClr val="bg1">
                    <a:lumMod val="85000"/>
                  </a:schemeClr>
                </a:solidFill>
                <a:effectLst>
                  <a:outerShdw blurRad="38100" dist="38100" dir="2700000" algn="tl">
                    <a:srgbClr val="000000">
                      <a:alpha val="43137"/>
                    </a:srgbClr>
                  </a:outerShdw>
                </a:effectLst>
              </a:rPr>
            </a:br>
            <a:br>
              <a:rPr lang="de-DE" dirty="0">
                <a:solidFill>
                  <a:schemeClr val="bg1">
                    <a:lumMod val="85000"/>
                  </a:schemeClr>
                </a:solidFill>
                <a:effectLst>
                  <a:outerShdw blurRad="38100" dist="38100" dir="2700000" algn="tl">
                    <a:srgbClr val="000000">
                      <a:alpha val="43137"/>
                    </a:srgbClr>
                  </a:outerShdw>
                </a:effectLst>
              </a:rPr>
            </a:br>
            <a:endParaRPr lang="de-DE" dirty="0">
              <a:solidFill>
                <a:schemeClr val="bg1">
                  <a:lumMod val="85000"/>
                </a:schemeClr>
              </a:solidFill>
              <a:effectLst>
                <a:outerShdw blurRad="38100" dist="38100" dir="2700000" algn="tl">
                  <a:srgbClr val="000000">
                    <a:alpha val="43137"/>
                  </a:srgbClr>
                </a:outerShdw>
              </a:effectLst>
            </a:endParaRPr>
          </a:p>
        </p:txBody>
      </p:sp>
      <p:sp>
        <p:nvSpPr>
          <p:cNvPr id="2" name="Titel 1">
            <a:extLst>
              <a:ext uri="{FF2B5EF4-FFF2-40B4-BE49-F238E27FC236}">
                <a16:creationId xmlns:a16="http://schemas.microsoft.com/office/drawing/2014/main" id="{EF853E0C-972D-BAAB-1655-5C66FCDED3E6}"/>
              </a:ext>
            </a:extLst>
          </p:cNvPr>
          <p:cNvSpPr>
            <a:spLocks noGrp="1"/>
          </p:cNvSpPr>
          <p:nvPr>
            <p:ph type="ctrTitle"/>
          </p:nvPr>
        </p:nvSpPr>
        <p:spPr>
          <a:xfrm>
            <a:off x="5089475" y="1539157"/>
            <a:ext cx="5542990" cy="3978075"/>
          </a:xfrm>
        </p:spPr>
        <p:txBody>
          <a:bodyPr anchor="ctr" anchorCtr="1">
            <a:normAutofit/>
          </a:bodyPr>
          <a:lstStyle/>
          <a:p>
            <a:r>
              <a:rPr lang="de-DE" b="1" dirty="0">
                <a:latin typeface="Helvetica 65 Medium" panose="020B0500000000000000" pitchFamily="34" charset="0"/>
              </a:rPr>
              <a:t>2. Bürgerdialog</a:t>
            </a:r>
            <a:br>
              <a:rPr lang="de-DE" sz="3200" dirty="0">
                <a:latin typeface="Helvetica 65 Medium" panose="020B0500000000000000" pitchFamily="34" charset="0"/>
              </a:rPr>
            </a:br>
            <a:r>
              <a:rPr lang="de-DE" sz="3200" dirty="0">
                <a:latin typeface="Helvetica 65 Medium" panose="020B0500000000000000" pitchFamily="34" charset="0"/>
              </a:rPr>
              <a:t>Seelische Gesundheit</a:t>
            </a:r>
            <a:br>
              <a:rPr lang="de-DE" sz="3200" dirty="0">
                <a:latin typeface="Helvetica 65 Medium" panose="020B0500000000000000" pitchFamily="34" charset="0"/>
              </a:rPr>
            </a:br>
            <a:br>
              <a:rPr lang="de-DE" sz="3200" dirty="0">
                <a:latin typeface="Helvetica 65 Medium" panose="020B0500000000000000" pitchFamily="34" charset="0"/>
              </a:rPr>
            </a:br>
            <a:r>
              <a:rPr lang="de-DE" sz="2400" dirty="0">
                <a:latin typeface="Helvetica 65 Medium" panose="020B0500000000000000" pitchFamily="34" charset="0"/>
              </a:rPr>
              <a:t>veranstaltet von der Initiative</a:t>
            </a:r>
            <a:br>
              <a:rPr lang="de-DE" sz="2400" dirty="0">
                <a:latin typeface="Helvetica 65 Medium" panose="020B0500000000000000" pitchFamily="34" charset="0"/>
              </a:rPr>
            </a:br>
            <a:r>
              <a:rPr lang="de-DE" sz="2400" dirty="0">
                <a:latin typeface="Helvetica 65 Medium" panose="020B0500000000000000" pitchFamily="34" charset="0"/>
              </a:rPr>
              <a:t>Seelische Gesundheit beim</a:t>
            </a:r>
            <a:br>
              <a:rPr lang="de-DE" sz="2400" dirty="0">
                <a:latin typeface="Helvetica 65 Medium" panose="020B0500000000000000" pitchFamily="34" charset="0"/>
              </a:rPr>
            </a:br>
            <a:r>
              <a:rPr lang="de-DE" sz="2400" dirty="0">
                <a:latin typeface="Helvetica 65 Medium" panose="020B0500000000000000" pitchFamily="34" charset="0"/>
              </a:rPr>
              <a:t>BSW-Kreisverband Erzgebirge</a:t>
            </a:r>
            <a:br>
              <a:rPr lang="de-DE" sz="2400" dirty="0">
                <a:latin typeface="Helvetica 65 Medium" panose="020B0500000000000000" pitchFamily="34" charset="0"/>
              </a:rPr>
            </a:br>
            <a:br>
              <a:rPr lang="de-DE" sz="2400" dirty="0">
                <a:latin typeface="Helvetica 65 Medium" panose="020B0500000000000000" pitchFamily="34" charset="0"/>
              </a:rPr>
            </a:br>
            <a:r>
              <a:rPr lang="de-DE" sz="2400" dirty="0">
                <a:latin typeface="Helvetica 65 Medium" panose="020B0500000000000000" pitchFamily="34" charset="0"/>
              </a:rPr>
              <a:t>Moderation: Frank Hartung</a:t>
            </a:r>
            <a:endParaRPr lang="de-DE" sz="3200" dirty="0">
              <a:latin typeface="Helvetica 65 Medium" panose="020B0500000000000000" pitchFamily="34" charset="0"/>
            </a:endParaRPr>
          </a:p>
        </p:txBody>
      </p:sp>
      <p:pic>
        <p:nvPicPr>
          <p:cNvPr id="4" name="Grafik 3">
            <a:extLst>
              <a:ext uri="{FF2B5EF4-FFF2-40B4-BE49-F238E27FC236}">
                <a16:creationId xmlns:a16="http://schemas.microsoft.com/office/drawing/2014/main" id="{0714A145-97EE-4392-9FE7-F63638FFD0AF}"/>
              </a:ext>
            </a:extLst>
          </p:cNvPr>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a:off x="120923" y="108009"/>
            <a:ext cx="5400600" cy="6698076"/>
          </a:xfrm>
          <a:prstGeom prst="rect">
            <a:avLst/>
          </a:prstGeom>
        </p:spPr>
      </p:pic>
      <p:pic>
        <p:nvPicPr>
          <p:cNvPr id="9" name="Grafik 8">
            <a:extLst>
              <a:ext uri="{FF2B5EF4-FFF2-40B4-BE49-F238E27FC236}">
                <a16:creationId xmlns:a16="http://schemas.microsoft.com/office/drawing/2014/main" id="{58EE8F50-EF41-4C39-A209-36C0ADAC65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146" y="315022"/>
            <a:ext cx="5123523" cy="8187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65DA-0727-47D6-AF5A-30B7581FADFA}"/>
              </a:ext>
            </a:extLst>
          </p:cNvPr>
          <p:cNvSpPr>
            <a:spLocks noGrp="1"/>
          </p:cNvSpPr>
          <p:nvPr>
            <p:ph type="title"/>
          </p:nvPr>
        </p:nvSpPr>
        <p:spPr/>
        <p:txBody>
          <a:bodyPr/>
          <a:lstStyle/>
          <a:p>
            <a:r>
              <a:rPr lang="de-DE" dirty="0"/>
              <a:t>Die häufigsten Diagnosen</a:t>
            </a:r>
          </a:p>
        </p:txBody>
      </p:sp>
      <p:sp>
        <p:nvSpPr>
          <p:cNvPr id="3" name="Fußzeilenplatzhalter 2">
            <a:extLst>
              <a:ext uri="{FF2B5EF4-FFF2-40B4-BE49-F238E27FC236}">
                <a16:creationId xmlns:a16="http://schemas.microsoft.com/office/drawing/2014/main" id="{CB7B7F48-5460-4364-A0BC-0CEE0BE4672E}"/>
              </a:ext>
            </a:extLst>
          </p:cNvPr>
          <p:cNvSpPr>
            <a:spLocks noGrp="1"/>
          </p:cNvSpPr>
          <p:nvPr>
            <p:ph type="ftr" sz="quarter" idx="11"/>
          </p:nvPr>
        </p:nvSpPr>
        <p:spPr/>
        <p:txBody>
          <a:bodyPr/>
          <a:lstStyle/>
          <a:p>
            <a:pPr>
              <a:defRPr/>
            </a:pPr>
            <a:r>
              <a:rPr lang="de-DE"/>
              <a:t>Frank Hartung</a:t>
            </a:r>
            <a:endParaRPr lang="de-DE" dirty="0"/>
          </a:p>
        </p:txBody>
      </p:sp>
      <p:pic>
        <p:nvPicPr>
          <p:cNvPr id="5" name="Grafik 4">
            <a:extLst>
              <a:ext uri="{FF2B5EF4-FFF2-40B4-BE49-F238E27FC236}">
                <a16:creationId xmlns:a16="http://schemas.microsoft.com/office/drawing/2014/main" id="{8E408A88-273E-48A7-BFF4-06DCA91D9E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51" y="1844824"/>
            <a:ext cx="3159434" cy="4481736"/>
          </a:xfrm>
          <a:prstGeom prst="rect">
            <a:avLst/>
          </a:prstGeom>
        </p:spPr>
      </p:pic>
      <p:graphicFrame>
        <p:nvGraphicFramePr>
          <p:cNvPr id="6" name="Tabelle 6">
            <a:extLst>
              <a:ext uri="{FF2B5EF4-FFF2-40B4-BE49-F238E27FC236}">
                <a16:creationId xmlns:a16="http://schemas.microsoft.com/office/drawing/2014/main" id="{2F0DC565-E10B-4AAC-8A91-182E24BE3619}"/>
              </a:ext>
            </a:extLst>
          </p:cNvPr>
          <p:cNvGraphicFramePr>
            <a:graphicFrameLocks noGrp="1"/>
          </p:cNvGraphicFramePr>
          <p:nvPr>
            <p:extLst>
              <p:ext uri="{D42A27DB-BD31-4B8C-83A1-F6EECF244321}">
                <p14:modId xmlns:p14="http://schemas.microsoft.com/office/powerpoint/2010/main" val="2761479366"/>
              </p:ext>
            </p:extLst>
          </p:nvPr>
        </p:nvGraphicFramePr>
        <p:xfrm>
          <a:off x="4185084" y="2165210"/>
          <a:ext cx="5224870" cy="4481736"/>
        </p:xfrm>
        <a:graphic>
          <a:graphicData uri="http://schemas.openxmlformats.org/drawingml/2006/table">
            <a:tbl>
              <a:tblPr firstRow="1" bandRow="1">
                <a:tableStyleId>{2D5ABB26-0587-4C30-8999-92F81FD0307C}</a:tableStyleId>
              </a:tblPr>
              <a:tblGrid>
                <a:gridCol w="3352663">
                  <a:extLst>
                    <a:ext uri="{9D8B030D-6E8A-4147-A177-3AD203B41FA5}">
                      <a16:colId xmlns:a16="http://schemas.microsoft.com/office/drawing/2014/main" val="2073705037"/>
                    </a:ext>
                  </a:extLst>
                </a:gridCol>
                <a:gridCol w="1440160">
                  <a:extLst>
                    <a:ext uri="{9D8B030D-6E8A-4147-A177-3AD203B41FA5}">
                      <a16:colId xmlns:a16="http://schemas.microsoft.com/office/drawing/2014/main" val="1651709470"/>
                    </a:ext>
                  </a:extLst>
                </a:gridCol>
                <a:gridCol w="432047">
                  <a:extLst>
                    <a:ext uri="{9D8B030D-6E8A-4147-A177-3AD203B41FA5}">
                      <a16:colId xmlns:a16="http://schemas.microsoft.com/office/drawing/2014/main" val="1325704894"/>
                    </a:ext>
                  </a:extLst>
                </a:gridCol>
              </a:tblGrid>
              <a:tr h="373478">
                <a:tc gridSpan="3">
                  <a:txBody>
                    <a:bodyPr/>
                    <a:lstStyle/>
                    <a:p>
                      <a:pPr algn="l"/>
                      <a:r>
                        <a:rPr lang="de-DE" sz="1600" b="1" dirty="0">
                          <a:latin typeface="Helvetica 45 Light" panose="020B0500000000000000" pitchFamily="34" charset="0"/>
                        </a:rPr>
                        <a:t>Klassenzusammensetzung</a:t>
                      </a:r>
                      <a:endParaRPr lang="de-DE" sz="1400" b="1"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1868530"/>
                  </a:ext>
                </a:extLst>
              </a:tr>
              <a:tr h="373478">
                <a:tc>
                  <a:txBody>
                    <a:bodyPr/>
                    <a:lstStyle/>
                    <a:p>
                      <a:pPr algn="l"/>
                      <a:r>
                        <a:rPr lang="de-DE" sz="1400" b="1" dirty="0">
                          <a:latin typeface="Helvetica 45 Light" panose="020B0500000000000000" pitchFamily="34" charset="0"/>
                        </a:rPr>
                        <a:t>Schüler</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a:latin typeface="Helvetica 45 Light" panose="020B0500000000000000" pitchFamily="34" charset="0"/>
                      </a:endParaRPr>
                    </a:p>
                  </a:txBody>
                  <a:tcPr anchor="ctr"/>
                </a:tc>
                <a:tc>
                  <a:txBody>
                    <a:bodyPr/>
                    <a:lstStyle/>
                    <a:p>
                      <a:pPr algn="r"/>
                      <a:r>
                        <a:rPr lang="de-DE" sz="1400" b="1" dirty="0">
                          <a:latin typeface="Helvetica 45 Light" panose="020B0500000000000000" pitchFamily="34" charset="0"/>
                        </a:rPr>
                        <a:t>28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323380"/>
                  </a:ext>
                </a:extLst>
              </a:tr>
              <a:tr h="373478">
                <a:tc>
                  <a:txBody>
                    <a:bodyPr/>
                    <a:lstStyle/>
                    <a:p>
                      <a:pPr algn="l"/>
                      <a:r>
                        <a:rPr lang="de-DE" sz="1400" dirty="0">
                          <a:latin typeface="Helvetica 45 Light" panose="020B0500000000000000" pitchFamily="34" charset="0"/>
                        </a:rPr>
                        <a:t>davon:</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algn="l"/>
                      <a:endParaRPr lang="de-DE" sz="1400" dirty="0">
                        <a:latin typeface="Helvetica 45 Light" panose="020B0500000000000000"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2294564"/>
                  </a:ext>
                </a:extLst>
              </a:tr>
              <a:tr h="37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63011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5284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2634395"/>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369887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521420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1862400"/>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15104"/>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371686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de-DE" sz="1400" dirty="0">
                        <a:latin typeface="Helvetica 45 Light" panose="020B0500000000000000"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066783"/>
                  </a:ext>
                </a:extLst>
              </a:tr>
            </a:tbl>
          </a:graphicData>
        </a:graphic>
      </p:graphicFrame>
    </p:spTree>
    <p:extLst>
      <p:ext uri="{BB962C8B-B14F-4D97-AF65-F5344CB8AC3E}">
        <p14:creationId xmlns:p14="http://schemas.microsoft.com/office/powerpoint/2010/main" val="3900965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65DA-0727-47D6-AF5A-30B7581FADFA}"/>
              </a:ext>
            </a:extLst>
          </p:cNvPr>
          <p:cNvSpPr>
            <a:spLocks noGrp="1"/>
          </p:cNvSpPr>
          <p:nvPr>
            <p:ph type="title"/>
          </p:nvPr>
        </p:nvSpPr>
        <p:spPr/>
        <p:txBody>
          <a:bodyPr/>
          <a:lstStyle/>
          <a:p>
            <a:r>
              <a:rPr lang="de-DE" dirty="0"/>
              <a:t>Die häufigsten Diagnosen</a:t>
            </a:r>
          </a:p>
        </p:txBody>
      </p:sp>
      <p:sp>
        <p:nvSpPr>
          <p:cNvPr id="3" name="Fußzeilenplatzhalter 2">
            <a:extLst>
              <a:ext uri="{FF2B5EF4-FFF2-40B4-BE49-F238E27FC236}">
                <a16:creationId xmlns:a16="http://schemas.microsoft.com/office/drawing/2014/main" id="{CB7B7F48-5460-4364-A0BC-0CEE0BE4672E}"/>
              </a:ext>
            </a:extLst>
          </p:cNvPr>
          <p:cNvSpPr>
            <a:spLocks noGrp="1"/>
          </p:cNvSpPr>
          <p:nvPr>
            <p:ph type="ftr" sz="quarter" idx="11"/>
          </p:nvPr>
        </p:nvSpPr>
        <p:spPr/>
        <p:txBody>
          <a:bodyPr/>
          <a:lstStyle/>
          <a:p>
            <a:pPr>
              <a:defRPr/>
            </a:pPr>
            <a:r>
              <a:rPr lang="de-DE"/>
              <a:t>Frank Hartung</a:t>
            </a:r>
            <a:endParaRPr lang="de-DE" dirty="0"/>
          </a:p>
        </p:txBody>
      </p:sp>
      <p:pic>
        <p:nvPicPr>
          <p:cNvPr id="5" name="Grafik 4">
            <a:extLst>
              <a:ext uri="{FF2B5EF4-FFF2-40B4-BE49-F238E27FC236}">
                <a16:creationId xmlns:a16="http://schemas.microsoft.com/office/drawing/2014/main" id="{8E408A88-273E-48A7-BFF4-06DCA91D9E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2217" y="1844824"/>
            <a:ext cx="3158901" cy="4481736"/>
          </a:xfrm>
          <a:prstGeom prst="rect">
            <a:avLst/>
          </a:prstGeom>
        </p:spPr>
      </p:pic>
      <p:graphicFrame>
        <p:nvGraphicFramePr>
          <p:cNvPr id="6" name="Tabelle 6">
            <a:extLst>
              <a:ext uri="{FF2B5EF4-FFF2-40B4-BE49-F238E27FC236}">
                <a16:creationId xmlns:a16="http://schemas.microsoft.com/office/drawing/2014/main" id="{2F0DC565-E10B-4AAC-8A91-182E24BE3619}"/>
              </a:ext>
            </a:extLst>
          </p:cNvPr>
          <p:cNvGraphicFramePr>
            <a:graphicFrameLocks noGrp="1"/>
          </p:cNvGraphicFramePr>
          <p:nvPr>
            <p:extLst>
              <p:ext uri="{D42A27DB-BD31-4B8C-83A1-F6EECF244321}">
                <p14:modId xmlns:p14="http://schemas.microsoft.com/office/powerpoint/2010/main" val="2243379796"/>
              </p:ext>
            </p:extLst>
          </p:nvPr>
        </p:nvGraphicFramePr>
        <p:xfrm>
          <a:off x="4185084" y="2165210"/>
          <a:ext cx="5224870" cy="4481736"/>
        </p:xfrm>
        <a:graphic>
          <a:graphicData uri="http://schemas.openxmlformats.org/drawingml/2006/table">
            <a:tbl>
              <a:tblPr firstRow="1" bandRow="1">
                <a:tableStyleId>{2D5ABB26-0587-4C30-8999-92F81FD0307C}</a:tableStyleId>
              </a:tblPr>
              <a:tblGrid>
                <a:gridCol w="3352663">
                  <a:extLst>
                    <a:ext uri="{9D8B030D-6E8A-4147-A177-3AD203B41FA5}">
                      <a16:colId xmlns:a16="http://schemas.microsoft.com/office/drawing/2014/main" val="2073705037"/>
                    </a:ext>
                  </a:extLst>
                </a:gridCol>
                <a:gridCol w="1440160">
                  <a:extLst>
                    <a:ext uri="{9D8B030D-6E8A-4147-A177-3AD203B41FA5}">
                      <a16:colId xmlns:a16="http://schemas.microsoft.com/office/drawing/2014/main" val="1651709470"/>
                    </a:ext>
                  </a:extLst>
                </a:gridCol>
                <a:gridCol w="432047">
                  <a:extLst>
                    <a:ext uri="{9D8B030D-6E8A-4147-A177-3AD203B41FA5}">
                      <a16:colId xmlns:a16="http://schemas.microsoft.com/office/drawing/2014/main" val="1325704894"/>
                    </a:ext>
                  </a:extLst>
                </a:gridCol>
              </a:tblGrid>
              <a:tr h="373478">
                <a:tc gridSpan="3">
                  <a:txBody>
                    <a:bodyPr/>
                    <a:lstStyle/>
                    <a:p>
                      <a:pPr algn="l"/>
                      <a:r>
                        <a:rPr lang="de-DE" sz="1600" b="1" dirty="0">
                          <a:latin typeface="Helvetica 45 Light" panose="020B0500000000000000" pitchFamily="34" charset="0"/>
                        </a:rPr>
                        <a:t>Klassenzusammensetzung</a:t>
                      </a:r>
                      <a:endParaRPr lang="de-DE" sz="1400" b="1"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1868530"/>
                  </a:ext>
                </a:extLst>
              </a:tr>
              <a:tr h="373478">
                <a:tc>
                  <a:txBody>
                    <a:bodyPr/>
                    <a:lstStyle/>
                    <a:p>
                      <a:pPr algn="l"/>
                      <a:r>
                        <a:rPr lang="de-DE" sz="1400" b="1" dirty="0">
                          <a:latin typeface="Helvetica 45 Light" panose="020B0500000000000000" pitchFamily="34" charset="0"/>
                        </a:rPr>
                        <a:t>Schüler</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a:latin typeface="Helvetica 45 Light" panose="020B0500000000000000" pitchFamily="34" charset="0"/>
                      </a:endParaRPr>
                    </a:p>
                  </a:txBody>
                  <a:tcPr anchor="ctr"/>
                </a:tc>
                <a:tc>
                  <a:txBody>
                    <a:bodyPr/>
                    <a:lstStyle/>
                    <a:p>
                      <a:pPr algn="r"/>
                      <a:r>
                        <a:rPr lang="de-DE" sz="1400" b="1" dirty="0">
                          <a:latin typeface="Helvetica 45 Light" panose="020B0500000000000000" pitchFamily="34" charset="0"/>
                        </a:rPr>
                        <a:t>28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323380"/>
                  </a:ext>
                </a:extLst>
              </a:tr>
              <a:tr h="373478">
                <a:tc>
                  <a:txBody>
                    <a:bodyPr/>
                    <a:lstStyle/>
                    <a:p>
                      <a:pPr algn="l"/>
                      <a:r>
                        <a:rPr lang="de-DE" sz="1400" dirty="0">
                          <a:latin typeface="Helvetica 45 Light" panose="020B0500000000000000" pitchFamily="34" charset="0"/>
                        </a:rPr>
                        <a:t>davon:</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algn="l"/>
                      <a:endParaRPr lang="de-DE" sz="1400" dirty="0">
                        <a:latin typeface="Helvetica 45 Light" panose="020B0500000000000000"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2294564"/>
                  </a:ext>
                </a:extLst>
              </a:tr>
              <a:tr h="37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Helvetica 45 Light" panose="020B0500000000000000" pitchFamily="34" charset="0"/>
                        </a:rPr>
                        <a:t>Depression</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solidFill>
                            <a:schemeClr val="bg1"/>
                          </a:solidFill>
                          <a:highlight>
                            <a:srgbClr val="FF0000"/>
                          </a:highlight>
                          <a:latin typeface="Helvetica 45 Light" panose="020B0500000000000000" pitchFamily="34" charset="0"/>
                        </a:rPr>
                        <a:t>F32 F33</a:t>
                      </a:r>
                    </a:p>
                  </a:txBody>
                  <a:tcPr anchor="ctr">
                    <a:solidFill>
                      <a:srgbClr val="FF0000"/>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63011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5284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2634395"/>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369887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521420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1862400"/>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15104"/>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371686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de-DE" sz="1400" dirty="0">
                        <a:latin typeface="Helvetica 45 Light" panose="020B0500000000000000"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066783"/>
                  </a:ext>
                </a:extLst>
              </a:tr>
            </a:tbl>
          </a:graphicData>
        </a:graphic>
      </p:graphicFrame>
    </p:spTree>
    <p:extLst>
      <p:ext uri="{BB962C8B-B14F-4D97-AF65-F5344CB8AC3E}">
        <p14:creationId xmlns:p14="http://schemas.microsoft.com/office/powerpoint/2010/main" val="1214871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65DA-0727-47D6-AF5A-30B7581FADFA}"/>
              </a:ext>
            </a:extLst>
          </p:cNvPr>
          <p:cNvSpPr>
            <a:spLocks noGrp="1"/>
          </p:cNvSpPr>
          <p:nvPr>
            <p:ph type="title"/>
          </p:nvPr>
        </p:nvSpPr>
        <p:spPr/>
        <p:txBody>
          <a:bodyPr/>
          <a:lstStyle/>
          <a:p>
            <a:r>
              <a:rPr lang="de-DE" dirty="0"/>
              <a:t>Die häufigsten Diagnosen</a:t>
            </a:r>
          </a:p>
        </p:txBody>
      </p:sp>
      <p:sp>
        <p:nvSpPr>
          <p:cNvPr id="3" name="Fußzeilenplatzhalter 2">
            <a:extLst>
              <a:ext uri="{FF2B5EF4-FFF2-40B4-BE49-F238E27FC236}">
                <a16:creationId xmlns:a16="http://schemas.microsoft.com/office/drawing/2014/main" id="{CB7B7F48-5460-4364-A0BC-0CEE0BE4672E}"/>
              </a:ext>
            </a:extLst>
          </p:cNvPr>
          <p:cNvSpPr>
            <a:spLocks noGrp="1"/>
          </p:cNvSpPr>
          <p:nvPr>
            <p:ph type="ftr" sz="quarter" idx="11"/>
          </p:nvPr>
        </p:nvSpPr>
        <p:spPr/>
        <p:txBody>
          <a:bodyPr/>
          <a:lstStyle/>
          <a:p>
            <a:pPr>
              <a:defRPr/>
            </a:pPr>
            <a:r>
              <a:rPr lang="de-DE"/>
              <a:t>Frank Hartung</a:t>
            </a:r>
            <a:endParaRPr lang="de-DE" dirty="0"/>
          </a:p>
        </p:txBody>
      </p:sp>
      <p:pic>
        <p:nvPicPr>
          <p:cNvPr id="5" name="Grafik 4">
            <a:extLst>
              <a:ext uri="{FF2B5EF4-FFF2-40B4-BE49-F238E27FC236}">
                <a16:creationId xmlns:a16="http://schemas.microsoft.com/office/drawing/2014/main" id="{8E408A88-273E-48A7-BFF4-06DCA91D9E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2217" y="1844824"/>
            <a:ext cx="3158901" cy="4481735"/>
          </a:xfrm>
          <a:prstGeom prst="rect">
            <a:avLst/>
          </a:prstGeom>
        </p:spPr>
      </p:pic>
      <p:graphicFrame>
        <p:nvGraphicFramePr>
          <p:cNvPr id="6" name="Tabelle 6">
            <a:extLst>
              <a:ext uri="{FF2B5EF4-FFF2-40B4-BE49-F238E27FC236}">
                <a16:creationId xmlns:a16="http://schemas.microsoft.com/office/drawing/2014/main" id="{2F0DC565-E10B-4AAC-8A91-182E24BE3619}"/>
              </a:ext>
            </a:extLst>
          </p:cNvPr>
          <p:cNvGraphicFramePr>
            <a:graphicFrameLocks noGrp="1"/>
          </p:cNvGraphicFramePr>
          <p:nvPr>
            <p:extLst>
              <p:ext uri="{D42A27DB-BD31-4B8C-83A1-F6EECF244321}">
                <p14:modId xmlns:p14="http://schemas.microsoft.com/office/powerpoint/2010/main" val="27502124"/>
              </p:ext>
            </p:extLst>
          </p:nvPr>
        </p:nvGraphicFramePr>
        <p:xfrm>
          <a:off x="4185084" y="2165210"/>
          <a:ext cx="5224870" cy="4481736"/>
        </p:xfrm>
        <a:graphic>
          <a:graphicData uri="http://schemas.openxmlformats.org/drawingml/2006/table">
            <a:tbl>
              <a:tblPr firstRow="1" bandRow="1">
                <a:tableStyleId>{2D5ABB26-0587-4C30-8999-92F81FD0307C}</a:tableStyleId>
              </a:tblPr>
              <a:tblGrid>
                <a:gridCol w="3352663">
                  <a:extLst>
                    <a:ext uri="{9D8B030D-6E8A-4147-A177-3AD203B41FA5}">
                      <a16:colId xmlns:a16="http://schemas.microsoft.com/office/drawing/2014/main" val="2073705037"/>
                    </a:ext>
                  </a:extLst>
                </a:gridCol>
                <a:gridCol w="1440160">
                  <a:extLst>
                    <a:ext uri="{9D8B030D-6E8A-4147-A177-3AD203B41FA5}">
                      <a16:colId xmlns:a16="http://schemas.microsoft.com/office/drawing/2014/main" val="1651709470"/>
                    </a:ext>
                  </a:extLst>
                </a:gridCol>
                <a:gridCol w="432047">
                  <a:extLst>
                    <a:ext uri="{9D8B030D-6E8A-4147-A177-3AD203B41FA5}">
                      <a16:colId xmlns:a16="http://schemas.microsoft.com/office/drawing/2014/main" val="1325704894"/>
                    </a:ext>
                  </a:extLst>
                </a:gridCol>
              </a:tblGrid>
              <a:tr h="373478">
                <a:tc gridSpan="3">
                  <a:txBody>
                    <a:bodyPr/>
                    <a:lstStyle/>
                    <a:p>
                      <a:pPr algn="l"/>
                      <a:r>
                        <a:rPr lang="de-DE" sz="1600" b="1" dirty="0">
                          <a:latin typeface="Helvetica 45 Light" panose="020B0500000000000000" pitchFamily="34" charset="0"/>
                        </a:rPr>
                        <a:t>Klassenzusammensetzung</a:t>
                      </a:r>
                      <a:endParaRPr lang="de-DE" sz="1400" b="1"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1868530"/>
                  </a:ext>
                </a:extLst>
              </a:tr>
              <a:tr h="373478">
                <a:tc>
                  <a:txBody>
                    <a:bodyPr/>
                    <a:lstStyle/>
                    <a:p>
                      <a:pPr algn="l"/>
                      <a:r>
                        <a:rPr lang="de-DE" sz="1400" b="1" dirty="0">
                          <a:latin typeface="Helvetica 45 Light" panose="020B0500000000000000" pitchFamily="34" charset="0"/>
                        </a:rPr>
                        <a:t>Schüler</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a:latin typeface="Helvetica 45 Light" panose="020B0500000000000000" pitchFamily="34" charset="0"/>
                      </a:endParaRPr>
                    </a:p>
                  </a:txBody>
                  <a:tcPr anchor="ctr"/>
                </a:tc>
                <a:tc>
                  <a:txBody>
                    <a:bodyPr/>
                    <a:lstStyle/>
                    <a:p>
                      <a:pPr algn="r"/>
                      <a:r>
                        <a:rPr lang="de-DE" sz="1400" b="1" dirty="0">
                          <a:latin typeface="Helvetica 45 Light" panose="020B0500000000000000" pitchFamily="34" charset="0"/>
                        </a:rPr>
                        <a:t>28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323380"/>
                  </a:ext>
                </a:extLst>
              </a:tr>
              <a:tr h="373478">
                <a:tc>
                  <a:txBody>
                    <a:bodyPr/>
                    <a:lstStyle/>
                    <a:p>
                      <a:pPr algn="l"/>
                      <a:r>
                        <a:rPr lang="de-DE" sz="1400" dirty="0">
                          <a:latin typeface="Helvetica 45 Light" panose="020B0500000000000000" pitchFamily="34" charset="0"/>
                        </a:rPr>
                        <a:t>davon:</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algn="l"/>
                      <a:endParaRPr lang="de-DE" sz="1400" dirty="0">
                        <a:latin typeface="Helvetica 45 Light" panose="020B0500000000000000"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2294564"/>
                  </a:ext>
                </a:extLst>
              </a:tr>
              <a:tr h="37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Helvetica 45 Light" panose="020B0500000000000000" pitchFamily="34" charset="0"/>
                        </a:rPr>
                        <a:t>Depression</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highlight>
                            <a:srgbClr val="FF0000"/>
                          </a:highlight>
                          <a:latin typeface="Helvetica 45 Light" panose="020B0500000000000000" pitchFamily="34" charset="0"/>
                          <a:ea typeface="+mn-ea"/>
                          <a:cs typeface="+mn-cs"/>
                        </a:rPr>
                        <a:t>F32 F33</a:t>
                      </a:r>
                    </a:p>
                  </a:txBody>
                  <a:tcPr anchor="ctr">
                    <a:solidFill>
                      <a:srgbClr val="FF0000"/>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630112"/>
                  </a:ext>
                </a:extLst>
              </a:tr>
              <a:tr h="373478">
                <a:tc>
                  <a:txBody>
                    <a:bodyPr/>
                    <a:lstStyle/>
                    <a:p>
                      <a:pPr algn="l"/>
                      <a:r>
                        <a:rPr lang="de-DE" sz="1400" dirty="0">
                          <a:latin typeface="Helvetica 45 Light" panose="020B0500000000000000" pitchFamily="34" charset="0"/>
                        </a:rPr>
                        <a:t>Angststörung</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solidFill>
                            <a:schemeClr val="bg1"/>
                          </a:solidFill>
                          <a:latin typeface="Helvetica 45 Light" panose="020B0500000000000000" pitchFamily="34" charset="0"/>
                        </a:rPr>
                        <a:t>F40 F41</a:t>
                      </a:r>
                    </a:p>
                  </a:txBody>
                  <a:tcPr anchor="ctr">
                    <a:solidFill>
                      <a:srgbClr val="E401F8"/>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5284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2634395"/>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369887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521420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1862400"/>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15104"/>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371686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de-DE" sz="1400" dirty="0">
                        <a:latin typeface="Helvetica 45 Light" panose="020B0500000000000000"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066783"/>
                  </a:ext>
                </a:extLst>
              </a:tr>
            </a:tbl>
          </a:graphicData>
        </a:graphic>
      </p:graphicFrame>
    </p:spTree>
    <p:extLst>
      <p:ext uri="{BB962C8B-B14F-4D97-AF65-F5344CB8AC3E}">
        <p14:creationId xmlns:p14="http://schemas.microsoft.com/office/powerpoint/2010/main" val="2247387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65DA-0727-47D6-AF5A-30B7581FADFA}"/>
              </a:ext>
            </a:extLst>
          </p:cNvPr>
          <p:cNvSpPr>
            <a:spLocks noGrp="1"/>
          </p:cNvSpPr>
          <p:nvPr>
            <p:ph type="title"/>
          </p:nvPr>
        </p:nvSpPr>
        <p:spPr/>
        <p:txBody>
          <a:bodyPr/>
          <a:lstStyle/>
          <a:p>
            <a:r>
              <a:rPr lang="de-DE" dirty="0"/>
              <a:t>Die häufigsten Diagnosen</a:t>
            </a:r>
          </a:p>
        </p:txBody>
      </p:sp>
      <p:sp>
        <p:nvSpPr>
          <p:cNvPr id="3" name="Fußzeilenplatzhalter 2">
            <a:extLst>
              <a:ext uri="{FF2B5EF4-FFF2-40B4-BE49-F238E27FC236}">
                <a16:creationId xmlns:a16="http://schemas.microsoft.com/office/drawing/2014/main" id="{CB7B7F48-5460-4364-A0BC-0CEE0BE4672E}"/>
              </a:ext>
            </a:extLst>
          </p:cNvPr>
          <p:cNvSpPr>
            <a:spLocks noGrp="1"/>
          </p:cNvSpPr>
          <p:nvPr>
            <p:ph type="ftr" sz="quarter" idx="11"/>
          </p:nvPr>
        </p:nvSpPr>
        <p:spPr/>
        <p:txBody>
          <a:bodyPr/>
          <a:lstStyle/>
          <a:p>
            <a:pPr>
              <a:defRPr/>
            </a:pPr>
            <a:r>
              <a:rPr lang="de-DE"/>
              <a:t>Frank Hartung</a:t>
            </a:r>
            <a:endParaRPr lang="de-DE" dirty="0"/>
          </a:p>
        </p:txBody>
      </p:sp>
      <p:pic>
        <p:nvPicPr>
          <p:cNvPr id="5" name="Grafik 4">
            <a:extLst>
              <a:ext uri="{FF2B5EF4-FFF2-40B4-BE49-F238E27FC236}">
                <a16:creationId xmlns:a16="http://schemas.microsoft.com/office/drawing/2014/main" id="{8E408A88-273E-48A7-BFF4-06DCA91D9E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2217" y="1844824"/>
            <a:ext cx="3158900" cy="4481735"/>
          </a:xfrm>
          <a:prstGeom prst="rect">
            <a:avLst/>
          </a:prstGeom>
        </p:spPr>
      </p:pic>
      <p:graphicFrame>
        <p:nvGraphicFramePr>
          <p:cNvPr id="6" name="Tabelle 6">
            <a:extLst>
              <a:ext uri="{FF2B5EF4-FFF2-40B4-BE49-F238E27FC236}">
                <a16:creationId xmlns:a16="http://schemas.microsoft.com/office/drawing/2014/main" id="{2F0DC565-E10B-4AAC-8A91-182E24BE3619}"/>
              </a:ext>
            </a:extLst>
          </p:cNvPr>
          <p:cNvGraphicFramePr>
            <a:graphicFrameLocks noGrp="1"/>
          </p:cNvGraphicFramePr>
          <p:nvPr>
            <p:extLst>
              <p:ext uri="{D42A27DB-BD31-4B8C-83A1-F6EECF244321}">
                <p14:modId xmlns:p14="http://schemas.microsoft.com/office/powerpoint/2010/main" val="1339297742"/>
              </p:ext>
            </p:extLst>
          </p:nvPr>
        </p:nvGraphicFramePr>
        <p:xfrm>
          <a:off x="4185084" y="2165210"/>
          <a:ext cx="5224870" cy="4481736"/>
        </p:xfrm>
        <a:graphic>
          <a:graphicData uri="http://schemas.openxmlformats.org/drawingml/2006/table">
            <a:tbl>
              <a:tblPr firstRow="1" bandRow="1">
                <a:tableStyleId>{2D5ABB26-0587-4C30-8999-92F81FD0307C}</a:tableStyleId>
              </a:tblPr>
              <a:tblGrid>
                <a:gridCol w="3352663">
                  <a:extLst>
                    <a:ext uri="{9D8B030D-6E8A-4147-A177-3AD203B41FA5}">
                      <a16:colId xmlns:a16="http://schemas.microsoft.com/office/drawing/2014/main" val="2073705037"/>
                    </a:ext>
                  </a:extLst>
                </a:gridCol>
                <a:gridCol w="1440160">
                  <a:extLst>
                    <a:ext uri="{9D8B030D-6E8A-4147-A177-3AD203B41FA5}">
                      <a16:colId xmlns:a16="http://schemas.microsoft.com/office/drawing/2014/main" val="1651709470"/>
                    </a:ext>
                  </a:extLst>
                </a:gridCol>
                <a:gridCol w="432047">
                  <a:extLst>
                    <a:ext uri="{9D8B030D-6E8A-4147-A177-3AD203B41FA5}">
                      <a16:colId xmlns:a16="http://schemas.microsoft.com/office/drawing/2014/main" val="1325704894"/>
                    </a:ext>
                  </a:extLst>
                </a:gridCol>
              </a:tblGrid>
              <a:tr h="373478">
                <a:tc gridSpan="3">
                  <a:txBody>
                    <a:bodyPr/>
                    <a:lstStyle/>
                    <a:p>
                      <a:pPr algn="l"/>
                      <a:r>
                        <a:rPr lang="de-DE" sz="1600" b="1" dirty="0">
                          <a:latin typeface="Helvetica 45 Light" panose="020B0500000000000000" pitchFamily="34" charset="0"/>
                        </a:rPr>
                        <a:t>Klassenzusammensetzung</a:t>
                      </a:r>
                      <a:endParaRPr lang="de-DE" sz="1400" b="1"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1868530"/>
                  </a:ext>
                </a:extLst>
              </a:tr>
              <a:tr h="373478">
                <a:tc>
                  <a:txBody>
                    <a:bodyPr/>
                    <a:lstStyle/>
                    <a:p>
                      <a:pPr algn="l"/>
                      <a:r>
                        <a:rPr lang="de-DE" sz="1400" b="1" dirty="0">
                          <a:latin typeface="Helvetica 45 Light" panose="020B0500000000000000" pitchFamily="34" charset="0"/>
                        </a:rPr>
                        <a:t>Schüler</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a:latin typeface="Helvetica 45 Light" panose="020B0500000000000000" pitchFamily="34" charset="0"/>
                      </a:endParaRPr>
                    </a:p>
                  </a:txBody>
                  <a:tcPr anchor="ctr"/>
                </a:tc>
                <a:tc>
                  <a:txBody>
                    <a:bodyPr/>
                    <a:lstStyle/>
                    <a:p>
                      <a:pPr algn="r"/>
                      <a:r>
                        <a:rPr lang="de-DE" sz="1400" b="1" dirty="0">
                          <a:latin typeface="Helvetica 45 Light" panose="020B0500000000000000" pitchFamily="34" charset="0"/>
                        </a:rPr>
                        <a:t>28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323380"/>
                  </a:ext>
                </a:extLst>
              </a:tr>
              <a:tr h="373478">
                <a:tc>
                  <a:txBody>
                    <a:bodyPr/>
                    <a:lstStyle/>
                    <a:p>
                      <a:pPr algn="l"/>
                      <a:r>
                        <a:rPr lang="de-DE" sz="1400" dirty="0">
                          <a:latin typeface="Helvetica 45 Light" panose="020B0500000000000000" pitchFamily="34" charset="0"/>
                        </a:rPr>
                        <a:t>davon:</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algn="l"/>
                      <a:endParaRPr lang="de-DE" sz="1400" dirty="0">
                        <a:latin typeface="Helvetica 45 Light" panose="020B0500000000000000"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2294564"/>
                  </a:ext>
                </a:extLst>
              </a:tr>
              <a:tr h="37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Helvetica 45 Light" panose="020B0500000000000000" pitchFamily="34" charset="0"/>
                        </a:rPr>
                        <a:t>Depression</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highlight>
                            <a:srgbClr val="FF0000"/>
                          </a:highlight>
                          <a:latin typeface="Helvetica 45 Light" panose="020B0500000000000000" pitchFamily="34" charset="0"/>
                          <a:ea typeface="+mn-ea"/>
                          <a:cs typeface="+mn-cs"/>
                        </a:rPr>
                        <a:t>F32 F33</a:t>
                      </a:r>
                    </a:p>
                  </a:txBody>
                  <a:tcPr anchor="ctr">
                    <a:solidFill>
                      <a:srgbClr val="FF0000"/>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630112"/>
                  </a:ext>
                </a:extLst>
              </a:tr>
              <a:tr h="373478">
                <a:tc>
                  <a:txBody>
                    <a:bodyPr/>
                    <a:lstStyle/>
                    <a:p>
                      <a:pPr algn="l"/>
                      <a:r>
                        <a:rPr lang="de-DE" sz="1400" dirty="0">
                          <a:latin typeface="Helvetica 45 Light" panose="020B0500000000000000" pitchFamily="34" charset="0"/>
                        </a:rPr>
                        <a:t>Angststörung</a:t>
                      </a:r>
                    </a:p>
                  </a:txBody>
                  <a:tcPr anchor="ctr">
                    <a:lnL w="12700" cap="flat" cmpd="sng" algn="ctr">
                      <a:solidFill>
                        <a:schemeClr val="tx1"/>
                      </a:solidFill>
                      <a:prstDash val="solid"/>
                      <a:round/>
                      <a:headEnd type="none" w="med" len="med"/>
                      <a:tailEnd type="none" w="med" len="med"/>
                    </a:lnL>
                  </a:tcPr>
                </a:tc>
                <a:tc>
                  <a:txBody>
                    <a:bodyPr/>
                    <a:lstStyle/>
                    <a:p>
                      <a:pPr algn="l"/>
                      <a:r>
                        <a:rPr lang="de-DE" sz="1400" kern="1200" dirty="0">
                          <a:solidFill>
                            <a:schemeClr val="bg1"/>
                          </a:solidFill>
                          <a:latin typeface="Helvetica 45 Light" panose="020B0500000000000000" pitchFamily="34" charset="0"/>
                          <a:ea typeface="+mn-ea"/>
                          <a:cs typeface="+mn-cs"/>
                        </a:rPr>
                        <a:t>F40 F41</a:t>
                      </a:r>
                    </a:p>
                  </a:txBody>
                  <a:tcPr anchor="ctr">
                    <a:solidFill>
                      <a:srgbClr val="E401F8"/>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52847"/>
                  </a:ext>
                </a:extLst>
              </a:tr>
              <a:tr h="373478">
                <a:tc>
                  <a:txBody>
                    <a:bodyPr/>
                    <a:lstStyle/>
                    <a:p>
                      <a:pPr algn="l"/>
                      <a:r>
                        <a:rPr lang="de-DE" sz="1400" dirty="0">
                          <a:latin typeface="Helvetica 45 Light" panose="020B0500000000000000" pitchFamily="34" charset="0"/>
                        </a:rPr>
                        <a:t>Essstörung</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solidFill>
                            <a:schemeClr val="bg1"/>
                          </a:solidFill>
                          <a:latin typeface="Helvetica 45 Light" panose="020B0500000000000000" pitchFamily="34" charset="0"/>
                        </a:rPr>
                        <a:t>F50</a:t>
                      </a:r>
                    </a:p>
                  </a:txBody>
                  <a:tcPr anchor="ctr">
                    <a:solidFill>
                      <a:srgbClr val="6A01F8"/>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2634395"/>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369887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521420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1862400"/>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15104"/>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371686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de-DE" sz="1400" dirty="0">
                        <a:latin typeface="Helvetica 45 Light" panose="020B0500000000000000"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066783"/>
                  </a:ext>
                </a:extLst>
              </a:tr>
            </a:tbl>
          </a:graphicData>
        </a:graphic>
      </p:graphicFrame>
    </p:spTree>
    <p:extLst>
      <p:ext uri="{BB962C8B-B14F-4D97-AF65-F5344CB8AC3E}">
        <p14:creationId xmlns:p14="http://schemas.microsoft.com/office/powerpoint/2010/main" val="849895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65DA-0727-47D6-AF5A-30B7581FADFA}"/>
              </a:ext>
            </a:extLst>
          </p:cNvPr>
          <p:cNvSpPr>
            <a:spLocks noGrp="1"/>
          </p:cNvSpPr>
          <p:nvPr>
            <p:ph type="title"/>
          </p:nvPr>
        </p:nvSpPr>
        <p:spPr/>
        <p:txBody>
          <a:bodyPr/>
          <a:lstStyle/>
          <a:p>
            <a:r>
              <a:rPr lang="de-DE" dirty="0"/>
              <a:t>Die häufigsten Diagnosen</a:t>
            </a:r>
          </a:p>
        </p:txBody>
      </p:sp>
      <p:sp>
        <p:nvSpPr>
          <p:cNvPr id="3" name="Fußzeilenplatzhalter 2">
            <a:extLst>
              <a:ext uri="{FF2B5EF4-FFF2-40B4-BE49-F238E27FC236}">
                <a16:creationId xmlns:a16="http://schemas.microsoft.com/office/drawing/2014/main" id="{CB7B7F48-5460-4364-A0BC-0CEE0BE4672E}"/>
              </a:ext>
            </a:extLst>
          </p:cNvPr>
          <p:cNvSpPr>
            <a:spLocks noGrp="1"/>
          </p:cNvSpPr>
          <p:nvPr>
            <p:ph type="ftr" sz="quarter" idx="11"/>
          </p:nvPr>
        </p:nvSpPr>
        <p:spPr/>
        <p:txBody>
          <a:bodyPr/>
          <a:lstStyle/>
          <a:p>
            <a:pPr>
              <a:defRPr/>
            </a:pPr>
            <a:r>
              <a:rPr lang="de-DE"/>
              <a:t>Frank Hartung</a:t>
            </a:r>
            <a:endParaRPr lang="de-DE" dirty="0"/>
          </a:p>
        </p:txBody>
      </p:sp>
      <p:pic>
        <p:nvPicPr>
          <p:cNvPr id="5" name="Grafik 4">
            <a:extLst>
              <a:ext uri="{FF2B5EF4-FFF2-40B4-BE49-F238E27FC236}">
                <a16:creationId xmlns:a16="http://schemas.microsoft.com/office/drawing/2014/main" id="{8E408A88-273E-48A7-BFF4-06DCA91D9E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2217" y="1844824"/>
            <a:ext cx="3158900" cy="4481734"/>
          </a:xfrm>
          <a:prstGeom prst="rect">
            <a:avLst/>
          </a:prstGeom>
        </p:spPr>
      </p:pic>
      <p:graphicFrame>
        <p:nvGraphicFramePr>
          <p:cNvPr id="6" name="Tabelle 6">
            <a:extLst>
              <a:ext uri="{FF2B5EF4-FFF2-40B4-BE49-F238E27FC236}">
                <a16:creationId xmlns:a16="http://schemas.microsoft.com/office/drawing/2014/main" id="{2F0DC565-E10B-4AAC-8A91-182E24BE3619}"/>
              </a:ext>
            </a:extLst>
          </p:cNvPr>
          <p:cNvGraphicFramePr>
            <a:graphicFrameLocks noGrp="1"/>
          </p:cNvGraphicFramePr>
          <p:nvPr>
            <p:extLst>
              <p:ext uri="{D42A27DB-BD31-4B8C-83A1-F6EECF244321}">
                <p14:modId xmlns:p14="http://schemas.microsoft.com/office/powerpoint/2010/main" val="2996257097"/>
              </p:ext>
            </p:extLst>
          </p:nvPr>
        </p:nvGraphicFramePr>
        <p:xfrm>
          <a:off x="4185084" y="2165210"/>
          <a:ext cx="5224870" cy="4481736"/>
        </p:xfrm>
        <a:graphic>
          <a:graphicData uri="http://schemas.openxmlformats.org/drawingml/2006/table">
            <a:tbl>
              <a:tblPr firstRow="1" bandRow="1">
                <a:tableStyleId>{2D5ABB26-0587-4C30-8999-92F81FD0307C}</a:tableStyleId>
              </a:tblPr>
              <a:tblGrid>
                <a:gridCol w="3352663">
                  <a:extLst>
                    <a:ext uri="{9D8B030D-6E8A-4147-A177-3AD203B41FA5}">
                      <a16:colId xmlns:a16="http://schemas.microsoft.com/office/drawing/2014/main" val="2073705037"/>
                    </a:ext>
                  </a:extLst>
                </a:gridCol>
                <a:gridCol w="1440160">
                  <a:extLst>
                    <a:ext uri="{9D8B030D-6E8A-4147-A177-3AD203B41FA5}">
                      <a16:colId xmlns:a16="http://schemas.microsoft.com/office/drawing/2014/main" val="1651709470"/>
                    </a:ext>
                  </a:extLst>
                </a:gridCol>
                <a:gridCol w="432047">
                  <a:extLst>
                    <a:ext uri="{9D8B030D-6E8A-4147-A177-3AD203B41FA5}">
                      <a16:colId xmlns:a16="http://schemas.microsoft.com/office/drawing/2014/main" val="1325704894"/>
                    </a:ext>
                  </a:extLst>
                </a:gridCol>
              </a:tblGrid>
              <a:tr h="373478">
                <a:tc gridSpan="3">
                  <a:txBody>
                    <a:bodyPr/>
                    <a:lstStyle/>
                    <a:p>
                      <a:pPr algn="l"/>
                      <a:r>
                        <a:rPr lang="de-DE" sz="1600" b="1" dirty="0">
                          <a:latin typeface="Helvetica 45 Light" panose="020B0500000000000000" pitchFamily="34" charset="0"/>
                        </a:rPr>
                        <a:t>Klassenzusammensetzung</a:t>
                      </a:r>
                      <a:endParaRPr lang="de-DE" sz="1400" b="1"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1868530"/>
                  </a:ext>
                </a:extLst>
              </a:tr>
              <a:tr h="373478">
                <a:tc>
                  <a:txBody>
                    <a:bodyPr/>
                    <a:lstStyle/>
                    <a:p>
                      <a:pPr algn="l"/>
                      <a:r>
                        <a:rPr lang="de-DE" sz="1400" b="1" dirty="0">
                          <a:latin typeface="Helvetica 45 Light" panose="020B0500000000000000" pitchFamily="34" charset="0"/>
                        </a:rPr>
                        <a:t>Schüler</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a:latin typeface="Helvetica 45 Light" panose="020B0500000000000000" pitchFamily="34" charset="0"/>
                      </a:endParaRPr>
                    </a:p>
                  </a:txBody>
                  <a:tcPr anchor="ctr"/>
                </a:tc>
                <a:tc>
                  <a:txBody>
                    <a:bodyPr/>
                    <a:lstStyle/>
                    <a:p>
                      <a:pPr algn="r"/>
                      <a:r>
                        <a:rPr lang="de-DE" sz="1400" b="1" dirty="0">
                          <a:latin typeface="Helvetica 45 Light" panose="020B0500000000000000" pitchFamily="34" charset="0"/>
                        </a:rPr>
                        <a:t>28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323380"/>
                  </a:ext>
                </a:extLst>
              </a:tr>
              <a:tr h="373478">
                <a:tc>
                  <a:txBody>
                    <a:bodyPr/>
                    <a:lstStyle/>
                    <a:p>
                      <a:pPr algn="l"/>
                      <a:r>
                        <a:rPr lang="de-DE" sz="1400" dirty="0">
                          <a:latin typeface="Helvetica 45 Light" panose="020B0500000000000000" pitchFamily="34" charset="0"/>
                        </a:rPr>
                        <a:t>davon:</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algn="l"/>
                      <a:endParaRPr lang="de-DE" sz="1400" dirty="0">
                        <a:latin typeface="Helvetica 45 Light" panose="020B0500000000000000"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2294564"/>
                  </a:ext>
                </a:extLst>
              </a:tr>
              <a:tr h="37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Helvetica 45 Light" panose="020B0500000000000000" pitchFamily="34" charset="0"/>
                        </a:rPr>
                        <a:t>Depression</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highlight>
                            <a:srgbClr val="FF0000"/>
                          </a:highlight>
                          <a:latin typeface="Helvetica 45 Light" panose="020B0500000000000000" pitchFamily="34" charset="0"/>
                          <a:ea typeface="+mn-ea"/>
                          <a:cs typeface="+mn-cs"/>
                        </a:rPr>
                        <a:t>F32 F33</a:t>
                      </a:r>
                    </a:p>
                  </a:txBody>
                  <a:tcPr anchor="ctr">
                    <a:solidFill>
                      <a:srgbClr val="FF0000"/>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630112"/>
                  </a:ext>
                </a:extLst>
              </a:tr>
              <a:tr h="373478">
                <a:tc>
                  <a:txBody>
                    <a:bodyPr/>
                    <a:lstStyle/>
                    <a:p>
                      <a:pPr algn="l"/>
                      <a:r>
                        <a:rPr lang="de-DE" sz="1400" dirty="0">
                          <a:latin typeface="Helvetica 45 Light" panose="020B0500000000000000" pitchFamily="34" charset="0"/>
                        </a:rPr>
                        <a:t>Angststörung</a:t>
                      </a:r>
                    </a:p>
                  </a:txBody>
                  <a:tcPr anchor="ctr">
                    <a:lnL w="12700" cap="flat" cmpd="sng" algn="ctr">
                      <a:solidFill>
                        <a:schemeClr val="tx1"/>
                      </a:solidFill>
                      <a:prstDash val="solid"/>
                      <a:round/>
                      <a:headEnd type="none" w="med" len="med"/>
                      <a:tailEnd type="none" w="med" len="med"/>
                    </a:lnL>
                  </a:tcPr>
                </a:tc>
                <a:tc>
                  <a:txBody>
                    <a:bodyPr/>
                    <a:lstStyle/>
                    <a:p>
                      <a:pPr algn="l"/>
                      <a:r>
                        <a:rPr lang="de-DE" sz="1400" kern="1200" dirty="0">
                          <a:solidFill>
                            <a:schemeClr val="bg1"/>
                          </a:solidFill>
                          <a:latin typeface="Helvetica 45 Light" panose="020B0500000000000000" pitchFamily="34" charset="0"/>
                          <a:ea typeface="+mn-ea"/>
                          <a:cs typeface="+mn-cs"/>
                        </a:rPr>
                        <a:t>F40 F41</a:t>
                      </a:r>
                    </a:p>
                  </a:txBody>
                  <a:tcPr anchor="ctr">
                    <a:solidFill>
                      <a:srgbClr val="E401F8"/>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52847"/>
                  </a:ext>
                </a:extLst>
              </a:tr>
              <a:tr h="373478">
                <a:tc>
                  <a:txBody>
                    <a:bodyPr/>
                    <a:lstStyle/>
                    <a:p>
                      <a:pPr algn="l"/>
                      <a:r>
                        <a:rPr lang="de-DE" sz="1400" dirty="0">
                          <a:latin typeface="Helvetica 45 Light" panose="020B0500000000000000" pitchFamily="34" charset="0"/>
                        </a:rPr>
                        <a:t>Essstörung</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latin typeface="Helvetica 45 Light" panose="020B0500000000000000" pitchFamily="34" charset="0"/>
                          <a:ea typeface="+mn-ea"/>
                          <a:cs typeface="+mn-cs"/>
                        </a:rPr>
                        <a:t>F50</a:t>
                      </a:r>
                    </a:p>
                  </a:txBody>
                  <a:tcPr anchor="ctr">
                    <a:solidFill>
                      <a:srgbClr val="6A01F8"/>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2634395"/>
                  </a:ext>
                </a:extLst>
              </a:tr>
              <a:tr h="373478">
                <a:tc>
                  <a:txBody>
                    <a:bodyPr/>
                    <a:lstStyle/>
                    <a:p>
                      <a:pPr algn="l"/>
                      <a:r>
                        <a:rPr lang="de-DE" sz="1400" dirty="0" err="1">
                          <a:latin typeface="Helvetica 45 Light" panose="020B0500000000000000" pitchFamily="34" charset="0"/>
                        </a:rPr>
                        <a:t>LRStörung</a:t>
                      </a:r>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latin typeface="Helvetica 45 Light" panose="020B0500000000000000" pitchFamily="34" charset="0"/>
                        </a:rPr>
                        <a:t>F81.0</a:t>
                      </a:r>
                    </a:p>
                  </a:txBody>
                  <a:tcPr anchor="ctr">
                    <a:solidFill>
                      <a:srgbClr val="F8F501"/>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369887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521420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1862400"/>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15104"/>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371686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de-DE" sz="1400" dirty="0">
                        <a:latin typeface="Helvetica 45 Light" panose="020B0500000000000000"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066783"/>
                  </a:ext>
                </a:extLst>
              </a:tr>
            </a:tbl>
          </a:graphicData>
        </a:graphic>
      </p:graphicFrame>
    </p:spTree>
    <p:extLst>
      <p:ext uri="{BB962C8B-B14F-4D97-AF65-F5344CB8AC3E}">
        <p14:creationId xmlns:p14="http://schemas.microsoft.com/office/powerpoint/2010/main" val="3070924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65DA-0727-47D6-AF5A-30B7581FADFA}"/>
              </a:ext>
            </a:extLst>
          </p:cNvPr>
          <p:cNvSpPr>
            <a:spLocks noGrp="1"/>
          </p:cNvSpPr>
          <p:nvPr>
            <p:ph type="title"/>
          </p:nvPr>
        </p:nvSpPr>
        <p:spPr/>
        <p:txBody>
          <a:bodyPr/>
          <a:lstStyle/>
          <a:p>
            <a:r>
              <a:rPr lang="de-DE" dirty="0"/>
              <a:t>Die häufigsten Diagnosen</a:t>
            </a:r>
          </a:p>
        </p:txBody>
      </p:sp>
      <p:sp>
        <p:nvSpPr>
          <p:cNvPr id="3" name="Fußzeilenplatzhalter 2">
            <a:extLst>
              <a:ext uri="{FF2B5EF4-FFF2-40B4-BE49-F238E27FC236}">
                <a16:creationId xmlns:a16="http://schemas.microsoft.com/office/drawing/2014/main" id="{CB7B7F48-5460-4364-A0BC-0CEE0BE4672E}"/>
              </a:ext>
            </a:extLst>
          </p:cNvPr>
          <p:cNvSpPr>
            <a:spLocks noGrp="1"/>
          </p:cNvSpPr>
          <p:nvPr>
            <p:ph type="ftr" sz="quarter" idx="11"/>
          </p:nvPr>
        </p:nvSpPr>
        <p:spPr/>
        <p:txBody>
          <a:bodyPr/>
          <a:lstStyle/>
          <a:p>
            <a:pPr>
              <a:defRPr/>
            </a:pPr>
            <a:r>
              <a:rPr lang="de-DE"/>
              <a:t>Frank Hartung</a:t>
            </a:r>
            <a:endParaRPr lang="de-DE" dirty="0"/>
          </a:p>
        </p:txBody>
      </p:sp>
      <p:pic>
        <p:nvPicPr>
          <p:cNvPr id="5" name="Grafik 4">
            <a:extLst>
              <a:ext uri="{FF2B5EF4-FFF2-40B4-BE49-F238E27FC236}">
                <a16:creationId xmlns:a16="http://schemas.microsoft.com/office/drawing/2014/main" id="{8E408A88-273E-48A7-BFF4-06DCA91D9E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2217" y="1844824"/>
            <a:ext cx="3158899" cy="4481734"/>
          </a:xfrm>
          <a:prstGeom prst="rect">
            <a:avLst/>
          </a:prstGeom>
        </p:spPr>
      </p:pic>
      <p:graphicFrame>
        <p:nvGraphicFramePr>
          <p:cNvPr id="6" name="Tabelle 6">
            <a:extLst>
              <a:ext uri="{FF2B5EF4-FFF2-40B4-BE49-F238E27FC236}">
                <a16:creationId xmlns:a16="http://schemas.microsoft.com/office/drawing/2014/main" id="{2F0DC565-E10B-4AAC-8A91-182E24BE3619}"/>
              </a:ext>
            </a:extLst>
          </p:cNvPr>
          <p:cNvGraphicFramePr>
            <a:graphicFrameLocks noGrp="1"/>
          </p:cNvGraphicFramePr>
          <p:nvPr>
            <p:extLst>
              <p:ext uri="{D42A27DB-BD31-4B8C-83A1-F6EECF244321}">
                <p14:modId xmlns:p14="http://schemas.microsoft.com/office/powerpoint/2010/main" val="3729218103"/>
              </p:ext>
            </p:extLst>
          </p:nvPr>
        </p:nvGraphicFramePr>
        <p:xfrm>
          <a:off x="4185084" y="2165210"/>
          <a:ext cx="5224870" cy="4481736"/>
        </p:xfrm>
        <a:graphic>
          <a:graphicData uri="http://schemas.openxmlformats.org/drawingml/2006/table">
            <a:tbl>
              <a:tblPr firstRow="1" bandRow="1">
                <a:tableStyleId>{2D5ABB26-0587-4C30-8999-92F81FD0307C}</a:tableStyleId>
              </a:tblPr>
              <a:tblGrid>
                <a:gridCol w="3352663">
                  <a:extLst>
                    <a:ext uri="{9D8B030D-6E8A-4147-A177-3AD203B41FA5}">
                      <a16:colId xmlns:a16="http://schemas.microsoft.com/office/drawing/2014/main" val="2073705037"/>
                    </a:ext>
                  </a:extLst>
                </a:gridCol>
                <a:gridCol w="1440160">
                  <a:extLst>
                    <a:ext uri="{9D8B030D-6E8A-4147-A177-3AD203B41FA5}">
                      <a16:colId xmlns:a16="http://schemas.microsoft.com/office/drawing/2014/main" val="1651709470"/>
                    </a:ext>
                  </a:extLst>
                </a:gridCol>
                <a:gridCol w="432047">
                  <a:extLst>
                    <a:ext uri="{9D8B030D-6E8A-4147-A177-3AD203B41FA5}">
                      <a16:colId xmlns:a16="http://schemas.microsoft.com/office/drawing/2014/main" val="1325704894"/>
                    </a:ext>
                  </a:extLst>
                </a:gridCol>
              </a:tblGrid>
              <a:tr h="373478">
                <a:tc gridSpan="3">
                  <a:txBody>
                    <a:bodyPr/>
                    <a:lstStyle/>
                    <a:p>
                      <a:pPr algn="l"/>
                      <a:r>
                        <a:rPr lang="de-DE" sz="1600" b="1" dirty="0">
                          <a:latin typeface="Helvetica 45 Light" panose="020B0500000000000000" pitchFamily="34" charset="0"/>
                        </a:rPr>
                        <a:t>Klassenzusammensetzung</a:t>
                      </a:r>
                      <a:endParaRPr lang="de-DE" sz="1400" b="1"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1868530"/>
                  </a:ext>
                </a:extLst>
              </a:tr>
              <a:tr h="373478">
                <a:tc>
                  <a:txBody>
                    <a:bodyPr/>
                    <a:lstStyle/>
                    <a:p>
                      <a:pPr algn="l"/>
                      <a:r>
                        <a:rPr lang="de-DE" sz="1400" b="1" dirty="0">
                          <a:latin typeface="Helvetica 45 Light" panose="020B0500000000000000" pitchFamily="34" charset="0"/>
                        </a:rPr>
                        <a:t>Schüler</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a:latin typeface="Helvetica 45 Light" panose="020B0500000000000000" pitchFamily="34" charset="0"/>
                      </a:endParaRPr>
                    </a:p>
                  </a:txBody>
                  <a:tcPr anchor="ctr"/>
                </a:tc>
                <a:tc>
                  <a:txBody>
                    <a:bodyPr/>
                    <a:lstStyle/>
                    <a:p>
                      <a:pPr algn="r"/>
                      <a:r>
                        <a:rPr lang="de-DE" sz="1400" b="1" dirty="0">
                          <a:latin typeface="Helvetica 45 Light" panose="020B0500000000000000" pitchFamily="34" charset="0"/>
                        </a:rPr>
                        <a:t>28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323380"/>
                  </a:ext>
                </a:extLst>
              </a:tr>
              <a:tr h="373478">
                <a:tc>
                  <a:txBody>
                    <a:bodyPr/>
                    <a:lstStyle/>
                    <a:p>
                      <a:pPr algn="l"/>
                      <a:r>
                        <a:rPr lang="de-DE" sz="1400" dirty="0">
                          <a:latin typeface="Helvetica 45 Light" panose="020B0500000000000000" pitchFamily="34" charset="0"/>
                        </a:rPr>
                        <a:t>davon:</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algn="l"/>
                      <a:endParaRPr lang="de-DE" sz="1400" dirty="0">
                        <a:latin typeface="Helvetica 45 Light" panose="020B0500000000000000"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2294564"/>
                  </a:ext>
                </a:extLst>
              </a:tr>
              <a:tr h="37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Helvetica 45 Light" panose="020B0500000000000000" pitchFamily="34" charset="0"/>
                        </a:rPr>
                        <a:t>Depression</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highlight>
                            <a:srgbClr val="FF0000"/>
                          </a:highlight>
                          <a:latin typeface="Helvetica 45 Light" panose="020B0500000000000000" pitchFamily="34" charset="0"/>
                          <a:ea typeface="+mn-ea"/>
                          <a:cs typeface="+mn-cs"/>
                        </a:rPr>
                        <a:t>F32 F33</a:t>
                      </a:r>
                    </a:p>
                  </a:txBody>
                  <a:tcPr anchor="ctr">
                    <a:solidFill>
                      <a:srgbClr val="FF0000"/>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630112"/>
                  </a:ext>
                </a:extLst>
              </a:tr>
              <a:tr h="373478">
                <a:tc>
                  <a:txBody>
                    <a:bodyPr/>
                    <a:lstStyle/>
                    <a:p>
                      <a:pPr algn="l"/>
                      <a:r>
                        <a:rPr lang="de-DE" sz="1400" dirty="0">
                          <a:latin typeface="Helvetica 45 Light" panose="020B0500000000000000" pitchFamily="34" charset="0"/>
                        </a:rPr>
                        <a:t>Angststörung</a:t>
                      </a:r>
                    </a:p>
                  </a:txBody>
                  <a:tcPr anchor="ctr">
                    <a:lnL w="12700" cap="flat" cmpd="sng" algn="ctr">
                      <a:solidFill>
                        <a:schemeClr val="tx1"/>
                      </a:solidFill>
                      <a:prstDash val="solid"/>
                      <a:round/>
                      <a:headEnd type="none" w="med" len="med"/>
                      <a:tailEnd type="none" w="med" len="med"/>
                    </a:lnL>
                  </a:tcPr>
                </a:tc>
                <a:tc>
                  <a:txBody>
                    <a:bodyPr/>
                    <a:lstStyle/>
                    <a:p>
                      <a:pPr algn="l"/>
                      <a:r>
                        <a:rPr lang="de-DE" sz="1400" kern="1200" dirty="0">
                          <a:solidFill>
                            <a:schemeClr val="bg1"/>
                          </a:solidFill>
                          <a:latin typeface="Helvetica 45 Light" panose="020B0500000000000000" pitchFamily="34" charset="0"/>
                          <a:ea typeface="+mn-ea"/>
                          <a:cs typeface="+mn-cs"/>
                        </a:rPr>
                        <a:t>F40 F41</a:t>
                      </a:r>
                    </a:p>
                  </a:txBody>
                  <a:tcPr anchor="ctr">
                    <a:solidFill>
                      <a:srgbClr val="E401F8"/>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52847"/>
                  </a:ext>
                </a:extLst>
              </a:tr>
              <a:tr h="373478">
                <a:tc>
                  <a:txBody>
                    <a:bodyPr/>
                    <a:lstStyle/>
                    <a:p>
                      <a:pPr algn="l"/>
                      <a:r>
                        <a:rPr lang="de-DE" sz="1400" dirty="0">
                          <a:latin typeface="Helvetica 45 Light" panose="020B0500000000000000" pitchFamily="34" charset="0"/>
                        </a:rPr>
                        <a:t>Essstörung</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latin typeface="Helvetica 45 Light" panose="020B0500000000000000" pitchFamily="34" charset="0"/>
                          <a:ea typeface="+mn-ea"/>
                          <a:cs typeface="+mn-cs"/>
                        </a:rPr>
                        <a:t>F50</a:t>
                      </a:r>
                    </a:p>
                  </a:txBody>
                  <a:tcPr anchor="ctr">
                    <a:solidFill>
                      <a:srgbClr val="6A01F8"/>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2634395"/>
                  </a:ext>
                </a:extLst>
              </a:tr>
              <a:tr h="373478">
                <a:tc>
                  <a:txBody>
                    <a:bodyPr/>
                    <a:lstStyle/>
                    <a:p>
                      <a:pPr algn="l"/>
                      <a:r>
                        <a:rPr lang="de-DE" sz="1400" dirty="0" err="1">
                          <a:latin typeface="Helvetica 45 Light" panose="020B0500000000000000" pitchFamily="34" charset="0"/>
                        </a:rPr>
                        <a:t>LRStörung</a:t>
                      </a:r>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latin typeface="Helvetica 45 Light" panose="020B0500000000000000" pitchFamily="34" charset="0"/>
                        </a:rPr>
                        <a:t>F81.0</a:t>
                      </a:r>
                    </a:p>
                  </a:txBody>
                  <a:tcPr anchor="ctr">
                    <a:solidFill>
                      <a:srgbClr val="F8F501"/>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3698877"/>
                  </a:ext>
                </a:extLst>
              </a:tr>
              <a:tr h="373478">
                <a:tc>
                  <a:txBody>
                    <a:bodyPr/>
                    <a:lstStyle/>
                    <a:p>
                      <a:pPr algn="l"/>
                      <a:r>
                        <a:rPr lang="de-DE" sz="1400" dirty="0">
                          <a:latin typeface="Helvetica 45 Light" panose="020B0500000000000000" pitchFamily="34" charset="0"/>
                        </a:rPr>
                        <a:t>Dyskalkulie</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latin typeface="Helvetica 45 Light" panose="020B0500000000000000" pitchFamily="34" charset="0"/>
                        </a:rPr>
                        <a:t>F81.2</a:t>
                      </a:r>
                    </a:p>
                  </a:txBody>
                  <a:tcPr anchor="ctr">
                    <a:solidFill>
                      <a:srgbClr val="EBF85C"/>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5214207"/>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1862400"/>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15104"/>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371686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de-DE" sz="1400" dirty="0">
                        <a:latin typeface="Helvetica 45 Light" panose="020B0500000000000000"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066783"/>
                  </a:ext>
                </a:extLst>
              </a:tr>
            </a:tbl>
          </a:graphicData>
        </a:graphic>
      </p:graphicFrame>
    </p:spTree>
    <p:extLst>
      <p:ext uri="{BB962C8B-B14F-4D97-AF65-F5344CB8AC3E}">
        <p14:creationId xmlns:p14="http://schemas.microsoft.com/office/powerpoint/2010/main" val="456133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65DA-0727-47D6-AF5A-30B7581FADFA}"/>
              </a:ext>
            </a:extLst>
          </p:cNvPr>
          <p:cNvSpPr>
            <a:spLocks noGrp="1"/>
          </p:cNvSpPr>
          <p:nvPr>
            <p:ph type="title"/>
          </p:nvPr>
        </p:nvSpPr>
        <p:spPr/>
        <p:txBody>
          <a:bodyPr/>
          <a:lstStyle/>
          <a:p>
            <a:r>
              <a:rPr lang="de-DE" dirty="0"/>
              <a:t>Die häufigsten Diagnosen</a:t>
            </a:r>
          </a:p>
        </p:txBody>
      </p:sp>
      <p:sp>
        <p:nvSpPr>
          <p:cNvPr id="3" name="Fußzeilenplatzhalter 2">
            <a:extLst>
              <a:ext uri="{FF2B5EF4-FFF2-40B4-BE49-F238E27FC236}">
                <a16:creationId xmlns:a16="http://schemas.microsoft.com/office/drawing/2014/main" id="{CB7B7F48-5460-4364-A0BC-0CEE0BE4672E}"/>
              </a:ext>
            </a:extLst>
          </p:cNvPr>
          <p:cNvSpPr>
            <a:spLocks noGrp="1"/>
          </p:cNvSpPr>
          <p:nvPr>
            <p:ph type="ftr" sz="quarter" idx="11"/>
          </p:nvPr>
        </p:nvSpPr>
        <p:spPr/>
        <p:txBody>
          <a:bodyPr/>
          <a:lstStyle/>
          <a:p>
            <a:pPr>
              <a:defRPr/>
            </a:pPr>
            <a:r>
              <a:rPr lang="de-DE"/>
              <a:t>Frank Hartung</a:t>
            </a:r>
            <a:endParaRPr lang="de-DE" dirty="0"/>
          </a:p>
        </p:txBody>
      </p:sp>
      <p:pic>
        <p:nvPicPr>
          <p:cNvPr id="5" name="Grafik 4">
            <a:extLst>
              <a:ext uri="{FF2B5EF4-FFF2-40B4-BE49-F238E27FC236}">
                <a16:creationId xmlns:a16="http://schemas.microsoft.com/office/drawing/2014/main" id="{8E408A88-273E-48A7-BFF4-06DCA91D9E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2217" y="1844824"/>
            <a:ext cx="3158899" cy="4481733"/>
          </a:xfrm>
          <a:prstGeom prst="rect">
            <a:avLst/>
          </a:prstGeom>
        </p:spPr>
      </p:pic>
      <p:graphicFrame>
        <p:nvGraphicFramePr>
          <p:cNvPr id="6" name="Tabelle 6">
            <a:extLst>
              <a:ext uri="{FF2B5EF4-FFF2-40B4-BE49-F238E27FC236}">
                <a16:creationId xmlns:a16="http://schemas.microsoft.com/office/drawing/2014/main" id="{2F0DC565-E10B-4AAC-8A91-182E24BE3619}"/>
              </a:ext>
            </a:extLst>
          </p:cNvPr>
          <p:cNvGraphicFramePr>
            <a:graphicFrameLocks noGrp="1"/>
          </p:cNvGraphicFramePr>
          <p:nvPr>
            <p:extLst>
              <p:ext uri="{D42A27DB-BD31-4B8C-83A1-F6EECF244321}">
                <p14:modId xmlns:p14="http://schemas.microsoft.com/office/powerpoint/2010/main" val="4194376972"/>
              </p:ext>
            </p:extLst>
          </p:nvPr>
        </p:nvGraphicFramePr>
        <p:xfrm>
          <a:off x="4185084" y="2165210"/>
          <a:ext cx="5224870" cy="4481736"/>
        </p:xfrm>
        <a:graphic>
          <a:graphicData uri="http://schemas.openxmlformats.org/drawingml/2006/table">
            <a:tbl>
              <a:tblPr firstRow="1" bandRow="1">
                <a:tableStyleId>{2D5ABB26-0587-4C30-8999-92F81FD0307C}</a:tableStyleId>
              </a:tblPr>
              <a:tblGrid>
                <a:gridCol w="3352663">
                  <a:extLst>
                    <a:ext uri="{9D8B030D-6E8A-4147-A177-3AD203B41FA5}">
                      <a16:colId xmlns:a16="http://schemas.microsoft.com/office/drawing/2014/main" val="2073705037"/>
                    </a:ext>
                  </a:extLst>
                </a:gridCol>
                <a:gridCol w="1440160">
                  <a:extLst>
                    <a:ext uri="{9D8B030D-6E8A-4147-A177-3AD203B41FA5}">
                      <a16:colId xmlns:a16="http://schemas.microsoft.com/office/drawing/2014/main" val="1651709470"/>
                    </a:ext>
                  </a:extLst>
                </a:gridCol>
                <a:gridCol w="432047">
                  <a:extLst>
                    <a:ext uri="{9D8B030D-6E8A-4147-A177-3AD203B41FA5}">
                      <a16:colId xmlns:a16="http://schemas.microsoft.com/office/drawing/2014/main" val="1325704894"/>
                    </a:ext>
                  </a:extLst>
                </a:gridCol>
              </a:tblGrid>
              <a:tr h="373478">
                <a:tc gridSpan="3">
                  <a:txBody>
                    <a:bodyPr/>
                    <a:lstStyle/>
                    <a:p>
                      <a:pPr algn="l"/>
                      <a:r>
                        <a:rPr lang="de-DE" sz="1600" b="1" dirty="0">
                          <a:latin typeface="Helvetica 45 Light" panose="020B0500000000000000" pitchFamily="34" charset="0"/>
                        </a:rPr>
                        <a:t>Klassenzusammensetzung</a:t>
                      </a:r>
                      <a:endParaRPr lang="de-DE" sz="1400" b="1"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1868530"/>
                  </a:ext>
                </a:extLst>
              </a:tr>
              <a:tr h="373478">
                <a:tc>
                  <a:txBody>
                    <a:bodyPr/>
                    <a:lstStyle/>
                    <a:p>
                      <a:pPr algn="l"/>
                      <a:r>
                        <a:rPr lang="de-DE" sz="1400" b="1" dirty="0">
                          <a:latin typeface="Helvetica 45 Light" panose="020B0500000000000000" pitchFamily="34" charset="0"/>
                        </a:rPr>
                        <a:t>Schüler</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a:latin typeface="Helvetica 45 Light" panose="020B0500000000000000" pitchFamily="34" charset="0"/>
                      </a:endParaRPr>
                    </a:p>
                  </a:txBody>
                  <a:tcPr anchor="ctr"/>
                </a:tc>
                <a:tc>
                  <a:txBody>
                    <a:bodyPr/>
                    <a:lstStyle/>
                    <a:p>
                      <a:pPr algn="r"/>
                      <a:r>
                        <a:rPr lang="de-DE" sz="1400" b="1" dirty="0">
                          <a:latin typeface="Helvetica 45 Light" panose="020B0500000000000000" pitchFamily="34" charset="0"/>
                        </a:rPr>
                        <a:t>28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323380"/>
                  </a:ext>
                </a:extLst>
              </a:tr>
              <a:tr h="373478">
                <a:tc>
                  <a:txBody>
                    <a:bodyPr/>
                    <a:lstStyle/>
                    <a:p>
                      <a:pPr algn="l"/>
                      <a:r>
                        <a:rPr lang="de-DE" sz="1400" dirty="0">
                          <a:latin typeface="Helvetica 45 Light" panose="020B0500000000000000" pitchFamily="34" charset="0"/>
                        </a:rPr>
                        <a:t>davon:</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algn="l"/>
                      <a:endParaRPr lang="de-DE" sz="1400" dirty="0">
                        <a:latin typeface="Helvetica 45 Light" panose="020B0500000000000000"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2294564"/>
                  </a:ext>
                </a:extLst>
              </a:tr>
              <a:tr h="37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Helvetica 45 Light" panose="020B0500000000000000" pitchFamily="34" charset="0"/>
                        </a:rPr>
                        <a:t>Depression</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highlight>
                            <a:srgbClr val="FF0000"/>
                          </a:highlight>
                          <a:latin typeface="Helvetica 45 Light" panose="020B0500000000000000" pitchFamily="34" charset="0"/>
                          <a:ea typeface="+mn-ea"/>
                          <a:cs typeface="+mn-cs"/>
                        </a:rPr>
                        <a:t>F32 F33</a:t>
                      </a:r>
                    </a:p>
                  </a:txBody>
                  <a:tcPr anchor="ctr">
                    <a:solidFill>
                      <a:srgbClr val="FF0000"/>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630112"/>
                  </a:ext>
                </a:extLst>
              </a:tr>
              <a:tr h="373478">
                <a:tc>
                  <a:txBody>
                    <a:bodyPr/>
                    <a:lstStyle/>
                    <a:p>
                      <a:pPr algn="l"/>
                      <a:r>
                        <a:rPr lang="de-DE" sz="1400" dirty="0">
                          <a:latin typeface="Helvetica 45 Light" panose="020B0500000000000000" pitchFamily="34" charset="0"/>
                        </a:rPr>
                        <a:t>Angststörung</a:t>
                      </a:r>
                    </a:p>
                  </a:txBody>
                  <a:tcPr anchor="ctr">
                    <a:lnL w="12700" cap="flat" cmpd="sng" algn="ctr">
                      <a:solidFill>
                        <a:schemeClr val="tx1"/>
                      </a:solidFill>
                      <a:prstDash val="solid"/>
                      <a:round/>
                      <a:headEnd type="none" w="med" len="med"/>
                      <a:tailEnd type="none" w="med" len="med"/>
                    </a:lnL>
                  </a:tcPr>
                </a:tc>
                <a:tc>
                  <a:txBody>
                    <a:bodyPr/>
                    <a:lstStyle/>
                    <a:p>
                      <a:pPr algn="l"/>
                      <a:r>
                        <a:rPr lang="de-DE" sz="1400" kern="1200" dirty="0">
                          <a:solidFill>
                            <a:schemeClr val="bg1"/>
                          </a:solidFill>
                          <a:latin typeface="Helvetica 45 Light" panose="020B0500000000000000" pitchFamily="34" charset="0"/>
                          <a:ea typeface="+mn-ea"/>
                          <a:cs typeface="+mn-cs"/>
                        </a:rPr>
                        <a:t>F40 F41</a:t>
                      </a:r>
                    </a:p>
                  </a:txBody>
                  <a:tcPr anchor="ctr">
                    <a:solidFill>
                      <a:srgbClr val="E401F8"/>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52847"/>
                  </a:ext>
                </a:extLst>
              </a:tr>
              <a:tr h="373478">
                <a:tc>
                  <a:txBody>
                    <a:bodyPr/>
                    <a:lstStyle/>
                    <a:p>
                      <a:pPr algn="l"/>
                      <a:r>
                        <a:rPr lang="de-DE" sz="1400" dirty="0">
                          <a:latin typeface="Helvetica 45 Light" panose="020B0500000000000000" pitchFamily="34" charset="0"/>
                        </a:rPr>
                        <a:t>Essstörung</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latin typeface="Helvetica 45 Light" panose="020B0500000000000000" pitchFamily="34" charset="0"/>
                          <a:ea typeface="+mn-ea"/>
                          <a:cs typeface="+mn-cs"/>
                        </a:rPr>
                        <a:t>F50</a:t>
                      </a:r>
                    </a:p>
                  </a:txBody>
                  <a:tcPr anchor="ctr">
                    <a:solidFill>
                      <a:srgbClr val="6A01F8"/>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2634395"/>
                  </a:ext>
                </a:extLst>
              </a:tr>
              <a:tr h="373478">
                <a:tc>
                  <a:txBody>
                    <a:bodyPr/>
                    <a:lstStyle/>
                    <a:p>
                      <a:pPr algn="l"/>
                      <a:r>
                        <a:rPr lang="de-DE" sz="1400" dirty="0" err="1">
                          <a:latin typeface="Helvetica 45 Light" panose="020B0500000000000000" pitchFamily="34" charset="0"/>
                        </a:rPr>
                        <a:t>LRStörung</a:t>
                      </a:r>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latin typeface="Helvetica 45 Light" panose="020B0500000000000000" pitchFamily="34" charset="0"/>
                        </a:rPr>
                        <a:t>F81.0</a:t>
                      </a:r>
                    </a:p>
                  </a:txBody>
                  <a:tcPr anchor="ctr">
                    <a:solidFill>
                      <a:srgbClr val="F8F501"/>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3698877"/>
                  </a:ext>
                </a:extLst>
              </a:tr>
              <a:tr h="373478">
                <a:tc>
                  <a:txBody>
                    <a:bodyPr/>
                    <a:lstStyle/>
                    <a:p>
                      <a:pPr algn="l"/>
                      <a:r>
                        <a:rPr lang="de-DE" sz="1400" dirty="0">
                          <a:latin typeface="Helvetica 45 Light" panose="020B0500000000000000" pitchFamily="34" charset="0"/>
                        </a:rPr>
                        <a:t>Dyskalkulie</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latin typeface="Helvetica 45 Light" panose="020B0500000000000000" pitchFamily="34" charset="0"/>
                        </a:rPr>
                        <a:t>F81.2</a:t>
                      </a:r>
                    </a:p>
                  </a:txBody>
                  <a:tcPr anchor="ctr">
                    <a:solidFill>
                      <a:srgbClr val="EBF85C"/>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5214207"/>
                  </a:ext>
                </a:extLst>
              </a:tr>
              <a:tr h="373478">
                <a:tc>
                  <a:txBody>
                    <a:bodyPr/>
                    <a:lstStyle/>
                    <a:p>
                      <a:pPr algn="l"/>
                      <a:r>
                        <a:rPr lang="de-DE" sz="1400" dirty="0" err="1">
                          <a:latin typeface="Helvetica 45 Light" panose="020B0500000000000000" pitchFamily="34" charset="0"/>
                        </a:rPr>
                        <a:t>AutismusSpektrumStörung</a:t>
                      </a:r>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solidFill>
                            <a:schemeClr val="bg1"/>
                          </a:solidFill>
                          <a:latin typeface="Helvetica 45 Light" panose="020B0500000000000000" pitchFamily="34" charset="0"/>
                        </a:rPr>
                        <a:t>F84</a:t>
                      </a:r>
                    </a:p>
                  </a:txBody>
                  <a:tcPr anchor="ctr">
                    <a:solidFill>
                      <a:srgbClr val="011EF8"/>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1862400"/>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15104"/>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371686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de-DE" sz="1400" dirty="0">
                        <a:latin typeface="Helvetica 45 Light" panose="020B0500000000000000"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066783"/>
                  </a:ext>
                </a:extLst>
              </a:tr>
            </a:tbl>
          </a:graphicData>
        </a:graphic>
      </p:graphicFrame>
    </p:spTree>
    <p:extLst>
      <p:ext uri="{BB962C8B-B14F-4D97-AF65-F5344CB8AC3E}">
        <p14:creationId xmlns:p14="http://schemas.microsoft.com/office/powerpoint/2010/main" val="1163134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65DA-0727-47D6-AF5A-30B7581FADFA}"/>
              </a:ext>
            </a:extLst>
          </p:cNvPr>
          <p:cNvSpPr>
            <a:spLocks noGrp="1"/>
          </p:cNvSpPr>
          <p:nvPr>
            <p:ph type="title"/>
          </p:nvPr>
        </p:nvSpPr>
        <p:spPr/>
        <p:txBody>
          <a:bodyPr/>
          <a:lstStyle/>
          <a:p>
            <a:r>
              <a:rPr lang="de-DE" dirty="0"/>
              <a:t>Die häufigsten Diagnosen</a:t>
            </a:r>
          </a:p>
        </p:txBody>
      </p:sp>
      <p:sp>
        <p:nvSpPr>
          <p:cNvPr id="3" name="Fußzeilenplatzhalter 2">
            <a:extLst>
              <a:ext uri="{FF2B5EF4-FFF2-40B4-BE49-F238E27FC236}">
                <a16:creationId xmlns:a16="http://schemas.microsoft.com/office/drawing/2014/main" id="{CB7B7F48-5460-4364-A0BC-0CEE0BE4672E}"/>
              </a:ext>
            </a:extLst>
          </p:cNvPr>
          <p:cNvSpPr>
            <a:spLocks noGrp="1"/>
          </p:cNvSpPr>
          <p:nvPr>
            <p:ph type="ftr" sz="quarter" idx="11"/>
          </p:nvPr>
        </p:nvSpPr>
        <p:spPr/>
        <p:txBody>
          <a:bodyPr/>
          <a:lstStyle/>
          <a:p>
            <a:pPr>
              <a:defRPr/>
            </a:pPr>
            <a:r>
              <a:rPr lang="de-DE"/>
              <a:t>Frank Hartung</a:t>
            </a:r>
            <a:endParaRPr lang="de-DE" dirty="0"/>
          </a:p>
        </p:txBody>
      </p:sp>
      <p:pic>
        <p:nvPicPr>
          <p:cNvPr id="5" name="Grafik 4">
            <a:extLst>
              <a:ext uri="{FF2B5EF4-FFF2-40B4-BE49-F238E27FC236}">
                <a16:creationId xmlns:a16="http://schemas.microsoft.com/office/drawing/2014/main" id="{8E408A88-273E-48A7-BFF4-06DCA91D9E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2217" y="1844824"/>
            <a:ext cx="3158898" cy="4481733"/>
          </a:xfrm>
          <a:prstGeom prst="rect">
            <a:avLst/>
          </a:prstGeom>
        </p:spPr>
      </p:pic>
      <p:graphicFrame>
        <p:nvGraphicFramePr>
          <p:cNvPr id="6" name="Tabelle 6">
            <a:extLst>
              <a:ext uri="{FF2B5EF4-FFF2-40B4-BE49-F238E27FC236}">
                <a16:creationId xmlns:a16="http://schemas.microsoft.com/office/drawing/2014/main" id="{2F0DC565-E10B-4AAC-8A91-182E24BE3619}"/>
              </a:ext>
            </a:extLst>
          </p:cNvPr>
          <p:cNvGraphicFramePr>
            <a:graphicFrameLocks noGrp="1"/>
          </p:cNvGraphicFramePr>
          <p:nvPr>
            <p:extLst>
              <p:ext uri="{D42A27DB-BD31-4B8C-83A1-F6EECF244321}">
                <p14:modId xmlns:p14="http://schemas.microsoft.com/office/powerpoint/2010/main" val="3719363036"/>
              </p:ext>
            </p:extLst>
          </p:nvPr>
        </p:nvGraphicFramePr>
        <p:xfrm>
          <a:off x="4185083" y="2165210"/>
          <a:ext cx="5224872" cy="4481736"/>
        </p:xfrm>
        <a:graphic>
          <a:graphicData uri="http://schemas.openxmlformats.org/drawingml/2006/table">
            <a:tbl>
              <a:tblPr firstRow="1" bandRow="1">
                <a:tableStyleId>{2D5ABB26-0587-4C30-8999-92F81FD0307C}</a:tableStyleId>
              </a:tblPr>
              <a:tblGrid>
                <a:gridCol w="3352664">
                  <a:extLst>
                    <a:ext uri="{9D8B030D-6E8A-4147-A177-3AD203B41FA5}">
                      <a16:colId xmlns:a16="http://schemas.microsoft.com/office/drawing/2014/main" val="2073705037"/>
                    </a:ext>
                  </a:extLst>
                </a:gridCol>
                <a:gridCol w="1440160">
                  <a:extLst>
                    <a:ext uri="{9D8B030D-6E8A-4147-A177-3AD203B41FA5}">
                      <a16:colId xmlns:a16="http://schemas.microsoft.com/office/drawing/2014/main" val="1651709470"/>
                    </a:ext>
                  </a:extLst>
                </a:gridCol>
                <a:gridCol w="432048">
                  <a:extLst>
                    <a:ext uri="{9D8B030D-6E8A-4147-A177-3AD203B41FA5}">
                      <a16:colId xmlns:a16="http://schemas.microsoft.com/office/drawing/2014/main" val="1325704894"/>
                    </a:ext>
                  </a:extLst>
                </a:gridCol>
              </a:tblGrid>
              <a:tr h="373478">
                <a:tc gridSpan="3">
                  <a:txBody>
                    <a:bodyPr/>
                    <a:lstStyle/>
                    <a:p>
                      <a:pPr algn="l"/>
                      <a:r>
                        <a:rPr lang="de-DE" sz="1600" b="1" dirty="0">
                          <a:latin typeface="Helvetica 45 Light" panose="020B0500000000000000" pitchFamily="34" charset="0"/>
                        </a:rPr>
                        <a:t>Klassenzusammensetzung</a:t>
                      </a:r>
                      <a:endParaRPr lang="de-DE" sz="1400" b="1"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1868530"/>
                  </a:ext>
                </a:extLst>
              </a:tr>
              <a:tr h="373478">
                <a:tc>
                  <a:txBody>
                    <a:bodyPr/>
                    <a:lstStyle/>
                    <a:p>
                      <a:pPr algn="l"/>
                      <a:r>
                        <a:rPr lang="de-DE" sz="1400" b="1" dirty="0">
                          <a:latin typeface="Helvetica 45 Light" panose="020B0500000000000000" pitchFamily="34" charset="0"/>
                        </a:rPr>
                        <a:t>Schüler</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algn="r"/>
                      <a:r>
                        <a:rPr lang="de-DE" sz="1400" b="1" dirty="0">
                          <a:latin typeface="Helvetica 45 Light" panose="020B0500000000000000" pitchFamily="34" charset="0"/>
                        </a:rPr>
                        <a:t>28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323380"/>
                  </a:ext>
                </a:extLst>
              </a:tr>
              <a:tr h="373478">
                <a:tc>
                  <a:txBody>
                    <a:bodyPr/>
                    <a:lstStyle/>
                    <a:p>
                      <a:pPr algn="l"/>
                      <a:r>
                        <a:rPr lang="de-DE" sz="1400" dirty="0">
                          <a:latin typeface="Helvetica 45 Light" panose="020B0500000000000000" pitchFamily="34" charset="0"/>
                        </a:rPr>
                        <a:t>davon:</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algn="l"/>
                      <a:endParaRPr lang="de-DE" sz="1400" dirty="0">
                        <a:latin typeface="Helvetica 45 Light" panose="020B0500000000000000"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2294564"/>
                  </a:ext>
                </a:extLst>
              </a:tr>
              <a:tr h="37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Helvetica 45 Light" panose="020B0500000000000000" pitchFamily="34" charset="0"/>
                        </a:rPr>
                        <a:t>Depression</a:t>
                      </a:r>
                    </a:p>
                  </a:txBody>
                  <a:tcPr anchor="ctr">
                    <a:lnL w="12700" cap="flat" cmpd="sng" algn="ctr">
                      <a:solidFill>
                        <a:schemeClr val="tx1"/>
                      </a:solidFill>
                      <a:prstDash val="solid"/>
                      <a:round/>
                      <a:headEnd type="none" w="med" len="med"/>
                      <a:tailEnd type="none" w="med" len="med"/>
                    </a:lnL>
                  </a:tcPr>
                </a:tc>
                <a:tc>
                  <a:txBody>
                    <a:bodyPr/>
                    <a:lstStyle/>
                    <a:p>
                      <a:pPr marL="0" indent="0" algn="l" defTabSz="914400" rtl="0" eaLnBrk="1" latinLnBrk="0" hangingPunct="1">
                        <a:tabLst/>
                      </a:pPr>
                      <a:r>
                        <a:rPr lang="de-DE" sz="1400" kern="1200" dirty="0">
                          <a:solidFill>
                            <a:schemeClr val="bg1"/>
                          </a:solidFill>
                          <a:highlight>
                            <a:srgbClr val="FF0000"/>
                          </a:highlight>
                          <a:latin typeface="Helvetica 45 Light" panose="020B0500000000000000" pitchFamily="34" charset="0"/>
                          <a:ea typeface="+mn-ea"/>
                          <a:cs typeface="+mn-cs"/>
                        </a:rPr>
                        <a:t>F32 F33</a:t>
                      </a:r>
                    </a:p>
                  </a:txBody>
                  <a:tcPr anchor="ctr">
                    <a:solidFill>
                      <a:srgbClr val="FF0000"/>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630112"/>
                  </a:ext>
                </a:extLst>
              </a:tr>
              <a:tr h="373478">
                <a:tc>
                  <a:txBody>
                    <a:bodyPr/>
                    <a:lstStyle/>
                    <a:p>
                      <a:pPr algn="l"/>
                      <a:r>
                        <a:rPr lang="de-DE" sz="1400" dirty="0">
                          <a:latin typeface="Helvetica 45 Light" panose="020B0500000000000000" pitchFamily="34" charset="0"/>
                        </a:rPr>
                        <a:t>Angststörung</a:t>
                      </a:r>
                    </a:p>
                  </a:txBody>
                  <a:tcPr anchor="ctr">
                    <a:lnL w="12700" cap="flat" cmpd="sng" algn="ctr">
                      <a:solidFill>
                        <a:schemeClr val="tx1"/>
                      </a:solidFill>
                      <a:prstDash val="solid"/>
                      <a:round/>
                      <a:headEnd type="none" w="med" len="med"/>
                      <a:tailEnd type="none" w="med" len="med"/>
                    </a:lnL>
                  </a:tcPr>
                </a:tc>
                <a:tc>
                  <a:txBody>
                    <a:bodyPr/>
                    <a:lstStyle/>
                    <a:p>
                      <a:pPr algn="l"/>
                      <a:r>
                        <a:rPr lang="de-DE" sz="1400" kern="1200" dirty="0">
                          <a:solidFill>
                            <a:schemeClr val="bg1"/>
                          </a:solidFill>
                          <a:latin typeface="Helvetica 45 Light" panose="020B0500000000000000" pitchFamily="34" charset="0"/>
                          <a:ea typeface="+mn-ea"/>
                          <a:cs typeface="+mn-cs"/>
                        </a:rPr>
                        <a:t>F40 F41</a:t>
                      </a:r>
                    </a:p>
                  </a:txBody>
                  <a:tcPr anchor="ctr">
                    <a:solidFill>
                      <a:srgbClr val="E401F8"/>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52847"/>
                  </a:ext>
                </a:extLst>
              </a:tr>
              <a:tr h="373478">
                <a:tc>
                  <a:txBody>
                    <a:bodyPr/>
                    <a:lstStyle/>
                    <a:p>
                      <a:pPr algn="l"/>
                      <a:r>
                        <a:rPr lang="de-DE" sz="1400" dirty="0">
                          <a:latin typeface="Helvetica 45 Light" panose="020B0500000000000000" pitchFamily="34" charset="0"/>
                        </a:rPr>
                        <a:t>Essstörung</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latin typeface="Helvetica 45 Light" panose="020B0500000000000000" pitchFamily="34" charset="0"/>
                          <a:ea typeface="+mn-ea"/>
                          <a:cs typeface="+mn-cs"/>
                        </a:rPr>
                        <a:t>F50</a:t>
                      </a:r>
                    </a:p>
                  </a:txBody>
                  <a:tcPr anchor="ctr">
                    <a:solidFill>
                      <a:srgbClr val="6A01F8"/>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2634395"/>
                  </a:ext>
                </a:extLst>
              </a:tr>
              <a:tr h="373478">
                <a:tc>
                  <a:txBody>
                    <a:bodyPr/>
                    <a:lstStyle/>
                    <a:p>
                      <a:pPr algn="l"/>
                      <a:r>
                        <a:rPr lang="de-DE" sz="1400" dirty="0" err="1">
                          <a:latin typeface="Helvetica 45 Light" panose="020B0500000000000000" pitchFamily="34" charset="0"/>
                        </a:rPr>
                        <a:t>LRStörung</a:t>
                      </a:r>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latin typeface="Helvetica 45 Light" panose="020B0500000000000000" pitchFamily="34" charset="0"/>
                        </a:rPr>
                        <a:t>F81.0</a:t>
                      </a:r>
                    </a:p>
                  </a:txBody>
                  <a:tcPr anchor="ctr">
                    <a:solidFill>
                      <a:srgbClr val="F8F501"/>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3698877"/>
                  </a:ext>
                </a:extLst>
              </a:tr>
              <a:tr h="373478">
                <a:tc>
                  <a:txBody>
                    <a:bodyPr/>
                    <a:lstStyle/>
                    <a:p>
                      <a:pPr algn="l"/>
                      <a:r>
                        <a:rPr lang="de-DE" sz="1400" dirty="0">
                          <a:latin typeface="Helvetica 45 Light" panose="020B0500000000000000" pitchFamily="34" charset="0"/>
                        </a:rPr>
                        <a:t>Dyskalkulie</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latin typeface="Helvetica 45 Light" panose="020B0500000000000000" pitchFamily="34" charset="0"/>
                        </a:rPr>
                        <a:t>F81.2</a:t>
                      </a:r>
                    </a:p>
                  </a:txBody>
                  <a:tcPr anchor="ctr">
                    <a:solidFill>
                      <a:srgbClr val="EBF85C"/>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5214207"/>
                  </a:ext>
                </a:extLst>
              </a:tr>
              <a:tr h="373478">
                <a:tc>
                  <a:txBody>
                    <a:bodyPr/>
                    <a:lstStyle/>
                    <a:p>
                      <a:pPr algn="l"/>
                      <a:r>
                        <a:rPr lang="de-DE" sz="1400" dirty="0" err="1">
                          <a:latin typeface="Helvetica 45 Light" panose="020B0500000000000000" pitchFamily="34" charset="0"/>
                        </a:rPr>
                        <a:t>AutismusSpektrumStörung</a:t>
                      </a:r>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solidFill>
                            <a:schemeClr val="bg1"/>
                          </a:solidFill>
                          <a:latin typeface="Helvetica 45 Light" panose="020B0500000000000000" pitchFamily="34" charset="0"/>
                        </a:rPr>
                        <a:t>F84</a:t>
                      </a:r>
                    </a:p>
                  </a:txBody>
                  <a:tcPr anchor="ctr">
                    <a:solidFill>
                      <a:srgbClr val="011EF8"/>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1862400"/>
                  </a:ext>
                </a:extLst>
              </a:tr>
              <a:tr h="373478">
                <a:tc>
                  <a:txBody>
                    <a:bodyPr/>
                    <a:lstStyle/>
                    <a:p>
                      <a:pPr algn="l"/>
                      <a:r>
                        <a:rPr lang="de-DE" sz="1400" dirty="0">
                          <a:latin typeface="Helvetica 45 Light" panose="020B0500000000000000" pitchFamily="34" charset="0"/>
                        </a:rPr>
                        <a:t>ADHS</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solidFill>
                            <a:schemeClr val="bg1"/>
                          </a:solidFill>
                          <a:latin typeface="Helvetica 45 Light" panose="020B0500000000000000" pitchFamily="34" charset="0"/>
                        </a:rPr>
                        <a:t>F90</a:t>
                      </a:r>
                    </a:p>
                  </a:txBody>
                  <a:tcPr anchor="ctr">
                    <a:solidFill>
                      <a:srgbClr val="149A02"/>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15104"/>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371686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de-DE" sz="1400" dirty="0">
                        <a:latin typeface="Helvetica 45 Light" panose="020B0500000000000000"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endParaRPr lang="de-DE" sz="1400" b="1" kern="1200" dirty="0">
                        <a:solidFill>
                          <a:schemeClr val="tx1"/>
                        </a:solidFill>
                        <a:latin typeface="Helvetica 45 Light" panose="020B0500000000000000"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066783"/>
                  </a:ext>
                </a:extLst>
              </a:tr>
            </a:tbl>
          </a:graphicData>
        </a:graphic>
      </p:graphicFrame>
    </p:spTree>
    <p:extLst>
      <p:ext uri="{BB962C8B-B14F-4D97-AF65-F5344CB8AC3E}">
        <p14:creationId xmlns:p14="http://schemas.microsoft.com/office/powerpoint/2010/main" val="3340946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65DA-0727-47D6-AF5A-30B7581FADFA}"/>
              </a:ext>
            </a:extLst>
          </p:cNvPr>
          <p:cNvSpPr>
            <a:spLocks noGrp="1"/>
          </p:cNvSpPr>
          <p:nvPr>
            <p:ph type="title"/>
          </p:nvPr>
        </p:nvSpPr>
        <p:spPr/>
        <p:txBody>
          <a:bodyPr/>
          <a:lstStyle/>
          <a:p>
            <a:r>
              <a:rPr lang="de-DE" dirty="0"/>
              <a:t>Die häufigsten Diagnosen</a:t>
            </a:r>
          </a:p>
        </p:txBody>
      </p:sp>
      <p:sp>
        <p:nvSpPr>
          <p:cNvPr id="3" name="Fußzeilenplatzhalter 2">
            <a:extLst>
              <a:ext uri="{FF2B5EF4-FFF2-40B4-BE49-F238E27FC236}">
                <a16:creationId xmlns:a16="http://schemas.microsoft.com/office/drawing/2014/main" id="{CB7B7F48-5460-4364-A0BC-0CEE0BE4672E}"/>
              </a:ext>
            </a:extLst>
          </p:cNvPr>
          <p:cNvSpPr>
            <a:spLocks noGrp="1"/>
          </p:cNvSpPr>
          <p:nvPr>
            <p:ph type="ftr" sz="quarter" idx="11"/>
          </p:nvPr>
        </p:nvSpPr>
        <p:spPr/>
        <p:txBody>
          <a:bodyPr/>
          <a:lstStyle/>
          <a:p>
            <a:pPr>
              <a:defRPr/>
            </a:pPr>
            <a:r>
              <a:rPr lang="de-DE"/>
              <a:t>Frank Hartung</a:t>
            </a:r>
            <a:endParaRPr lang="de-DE" dirty="0"/>
          </a:p>
        </p:txBody>
      </p:sp>
      <p:pic>
        <p:nvPicPr>
          <p:cNvPr id="5" name="Grafik 4">
            <a:extLst>
              <a:ext uri="{FF2B5EF4-FFF2-40B4-BE49-F238E27FC236}">
                <a16:creationId xmlns:a16="http://schemas.microsoft.com/office/drawing/2014/main" id="{8E408A88-273E-48A7-BFF4-06DCA91D9E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217" y="1844825"/>
            <a:ext cx="3158898" cy="4481731"/>
          </a:xfrm>
          <a:prstGeom prst="rect">
            <a:avLst/>
          </a:prstGeom>
        </p:spPr>
      </p:pic>
      <p:graphicFrame>
        <p:nvGraphicFramePr>
          <p:cNvPr id="6" name="Tabelle 6">
            <a:extLst>
              <a:ext uri="{FF2B5EF4-FFF2-40B4-BE49-F238E27FC236}">
                <a16:creationId xmlns:a16="http://schemas.microsoft.com/office/drawing/2014/main" id="{2F0DC565-E10B-4AAC-8A91-182E24BE3619}"/>
              </a:ext>
            </a:extLst>
          </p:cNvPr>
          <p:cNvGraphicFramePr>
            <a:graphicFrameLocks noGrp="1"/>
          </p:cNvGraphicFramePr>
          <p:nvPr>
            <p:extLst>
              <p:ext uri="{D42A27DB-BD31-4B8C-83A1-F6EECF244321}">
                <p14:modId xmlns:p14="http://schemas.microsoft.com/office/powerpoint/2010/main" val="47039303"/>
              </p:ext>
            </p:extLst>
          </p:nvPr>
        </p:nvGraphicFramePr>
        <p:xfrm>
          <a:off x="4185084" y="2165210"/>
          <a:ext cx="5224870" cy="4481736"/>
        </p:xfrm>
        <a:graphic>
          <a:graphicData uri="http://schemas.openxmlformats.org/drawingml/2006/table">
            <a:tbl>
              <a:tblPr firstRow="1" bandRow="1">
                <a:tableStyleId>{2D5ABB26-0587-4C30-8999-92F81FD0307C}</a:tableStyleId>
              </a:tblPr>
              <a:tblGrid>
                <a:gridCol w="3352663">
                  <a:extLst>
                    <a:ext uri="{9D8B030D-6E8A-4147-A177-3AD203B41FA5}">
                      <a16:colId xmlns:a16="http://schemas.microsoft.com/office/drawing/2014/main" val="2073705037"/>
                    </a:ext>
                  </a:extLst>
                </a:gridCol>
                <a:gridCol w="1440160">
                  <a:extLst>
                    <a:ext uri="{9D8B030D-6E8A-4147-A177-3AD203B41FA5}">
                      <a16:colId xmlns:a16="http://schemas.microsoft.com/office/drawing/2014/main" val="1651709470"/>
                    </a:ext>
                  </a:extLst>
                </a:gridCol>
                <a:gridCol w="432047">
                  <a:extLst>
                    <a:ext uri="{9D8B030D-6E8A-4147-A177-3AD203B41FA5}">
                      <a16:colId xmlns:a16="http://schemas.microsoft.com/office/drawing/2014/main" val="1325704894"/>
                    </a:ext>
                  </a:extLst>
                </a:gridCol>
              </a:tblGrid>
              <a:tr h="373478">
                <a:tc gridSpan="3">
                  <a:txBody>
                    <a:bodyPr/>
                    <a:lstStyle/>
                    <a:p>
                      <a:pPr algn="l"/>
                      <a:r>
                        <a:rPr lang="de-DE" sz="1600" b="1" dirty="0">
                          <a:latin typeface="Helvetica 45 Light" panose="020B0500000000000000" pitchFamily="34" charset="0"/>
                        </a:rPr>
                        <a:t>Klassenzusammensetzung</a:t>
                      </a:r>
                      <a:endParaRPr lang="de-DE" sz="1400" b="1"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1868530"/>
                  </a:ext>
                </a:extLst>
              </a:tr>
              <a:tr h="373478">
                <a:tc>
                  <a:txBody>
                    <a:bodyPr/>
                    <a:lstStyle/>
                    <a:p>
                      <a:pPr algn="l"/>
                      <a:r>
                        <a:rPr lang="de-DE" sz="1400" b="1" dirty="0">
                          <a:latin typeface="Helvetica 45 Light" panose="020B0500000000000000" pitchFamily="34" charset="0"/>
                        </a:rPr>
                        <a:t>Schüler</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a:latin typeface="Helvetica 45 Light" panose="020B0500000000000000" pitchFamily="34" charset="0"/>
                      </a:endParaRPr>
                    </a:p>
                  </a:txBody>
                  <a:tcPr anchor="ctr"/>
                </a:tc>
                <a:tc>
                  <a:txBody>
                    <a:bodyPr/>
                    <a:lstStyle/>
                    <a:p>
                      <a:pPr algn="r"/>
                      <a:r>
                        <a:rPr lang="de-DE" sz="1400" b="1" dirty="0">
                          <a:latin typeface="Helvetica 45 Light" panose="020B0500000000000000" pitchFamily="34" charset="0"/>
                        </a:rPr>
                        <a:t>28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2323380"/>
                  </a:ext>
                </a:extLst>
              </a:tr>
              <a:tr h="373478">
                <a:tc>
                  <a:txBody>
                    <a:bodyPr/>
                    <a:lstStyle/>
                    <a:p>
                      <a:pPr algn="l"/>
                      <a:r>
                        <a:rPr lang="de-DE" sz="1400" dirty="0">
                          <a:latin typeface="Helvetica 45 Light" panose="020B0500000000000000" pitchFamily="34" charset="0"/>
                        </a:rPr>
                        <a:t>davon:</a:t>
                      </a:r>
                    </a:p>
                  </a:txBody>
                  <a:tcPr anchor="ctr">
                    <a:lnL w="12700" cap="flat" cmpd="sng" algn="ctr">
                      <a:solidFill>
                        <a:schemeClr val="tx1"/>
                      </a:solidFill>
                      <a:prstDash val="solid"/>
                      <a:round/>
                      <a:headEnd type="none" w="med" len="med"/>
                      <a:tailEnd type="none" w="med" len="med"/>
                    </a:lnL>
                  </a:tcPr>
                </a:tc>
                <a:tc>
                  <a:txBody>
                    <a:bodyPr/>
                    <a:lstStyle/>
                    <a:p>
                      <a:pPr algn="l"/>
                      <a:endParaRPr lang="de-DE" sz="1400" dirty="0">
                        <a:latin typeface="Helvetica 45 Light" panose="020B0500000000000000" pitchFamily="34" charset="0"/>
                      </a:endParaRPr>
                    </a:p>
                  </a:txBody>
                  <a:tcPr anchor="ctr"/>
                </a:tc>
                <a:tc>
                  <a:txBody>
                    <a:bodyPr/>
                    <a:lstStyle/>
                    <a:p>
                      <a:pPr algn="l"/>
                      <a:endParaRPr lang="de-DE" sz="1400" dirty="0">
                        <a:latin typeface="Helvetica 45 Light" panose="020B0500000000000000"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2294564"/>
                  </a:ext>
                </a:extLst>
              </a:tr>
              <a:tr h="37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Helvetica 45 Light" panose="020B0500000000000000" pitchFamily="34" charset="0"/>
                        </a:rPr>
                        <a:t>Depression</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highlight>
                            <a:srgbClr val="FF0000"/>
                          </a:highlight>
                          <a:latin typeface="Helvetica 45 Light" panose="020B0500000000000000" pitchFamily="34" charset="0"/>
                          <a:ea typeface="+mn-ea"/>
                          <a:cs typeface="+mn-cs"/>
                        </a:rPr>
                        <a:t>F32 F33</a:t>
                      </a:r>
                    </a:p>
                  </a:txBody>
                  <a:tcPr anchor="ctr">
                    <a:solidFill>
                      <a:srgbClr val="FF0000"/>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630112"/>
                  </a:ext>
                </a:extLst>
              </a:tr>
              <a:tr h="373478">
                <a:tc>
                  <a:txBody>
                    <a:bodyPr/>
                    <a:lstStyle/>
                    <a:p>
                      <a:pPr algn="l"/>
                      <a:r>
                        <a:rPr lang="de-DE" sz="1400" dirty="0">
                          <a:latin typeface="Helvetica 45 Light" panose="020B0500000000000000" pitchFamily="34" charset="0"/>
                        </a:rPr>
                        <a:t>Angststörung</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solidFill>
                            <a:schemeClr val="bg1"/>
                          </a:solidFill>
                          <a:latin typeface="Helvetica 45 Light" panose="020B0500000000000000" pitchFamily="34" charset="0"/>
                        </a:rPr>
                        <a:t>F40 F41</a:t>
                      </a:r>
                    </a:p>
                  </a:txBody>
                  <a:tcPr anchor="ctr">
                    <a:solidFill>
                      <a:srgbClr val="E401F8"/>
                    </a:solidFill>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52847"/>
                  </a:ext>
                </a:extLst>
              </a:tr>
              <a:tr h="373478">
                <a:tc>
                  <a:txBody>
                    <a:bodyPr/>
                    <a:lstStyle/>
                    <a:p>
                      <a:pPr algn="l"/>
                      <a:r>
                        <a:rPr lang="de-DE" sz="1400" dirty="0">
                          <a:latin typeface="Helvetica 45 Light" panose="020B0500000000000000" pitchFamily="34" charset="0"/>
                        </a:rPr>
                        <a:t>Essstörung</a:t>
                      </a:r>
                    </a:p>
                  </a:txBody>
                  <a:tcPr anchor="ct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de-DE" sz="1400" kern="1200" dirty="0">
                          <a:solidFill>
                            <a:schemeClr val="bg1"/>
                          </a:solidFill>
                          <a:latin typeface="Helvetica 45 Light" panose="020B0500000000000000" pitchFamily="34" charset="0"/>
                          <a:ea typeface="+mn-ea"/>
                          <a:cs typeface="+mn-cs"/>
                        </a:rPr>
                        <a:t>F50</a:t>
                      </a:r>
                    </a:p>
                  </a:txBody>
                  <a:tcPr anchor="ctr">
                    <a:solidFill>
                      <a:srgbClr val="6A01F8"/>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2634395"/>
                  </a:ext>
                </a:extLst>
              </a:tr>
              <a:tr h="373478">
                <a:tc>
                  <a:txBody>
                    <a:bodyPr/>
                    <a:lstStyle/>
                    <a:p>
                      <a:pPr algn="l"/>
                      <a:r>
                        <a:rPr lang="de-DE" sz="1400" dirty="0" err="1">
                          <a:latin typeface="Helvetica 45 Light" panose="020B0500000000000000" pitchFamily="34" charset="0"/>
                        </a:rPr>
                        <a:t>LRStörung</a:t>
                      </a:r>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latin typeface="Helvetica 45 Light" panose="020B0500000000000000" pitchFamily="34" charset="0"/>
                        </a:rPr>
                        <a:t>F81.0</a:t>
                      </a:r>
                    </a:p>
                  </a:txBody>
                  <a:tcPr anchor="ctr">
                    <a:solidFill>
                      <a:srgbClr val="F8F501"/>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3698877"/>
                  </a:ext>
                </a:extLst>
              </a:tr>
              <a:tr h="373478">
                <a:tc>
                  <a:txBody>
                    <a:bodyPr/>
                    <a:lstStyle/>
                    <a:p>
                      <a:pPr algn="l"/>
                      <a:r>
                        <a:rPr lang="de-DE" sz="1400" dirty="0">
                          <a:latin typeface="Helvetica 45 Light" panose="020B0500000000000000" pitchFamily="34" charset="0"/>
                        </a:rPr>
                        <a:t>Dyskalkulie</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latin typeface="Helvetica 45 Light" panose="020B0500000000000000" pitchFamily="34" charset="0"/>
                        </a:rPr>
                        <a:t>F81.2</a:t>
                      </a:r>
                    </a:p>
                  </a:txBody>
                  <a:tcPr anchor="ctr">
                    <a:solidFill>
                      <a:srgbClr val="EBF85C"/>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5214207"/>
                  </a:ext>
                </a:extLst>
              </a:tr>
              <a:tr h="373478">
                <a:tc>
                  <a:txBody>
                    <a:bodyPr/>
                    <a:lstStyle/>
                    <a:p>
                      <a:pPr algn="l"/>
                      <a:r>
                        <a:rPr lang="de-DE" sz="1400" dirty="0" err="1">
                          <a:latin typeface="Helvetica 45 Light" panose="020B0500000000000000" pitchFamily="34" charset="0"/>
                        </a:rPr>
                        <a:t>AutismusSpektrumStörung</a:t>
                      </a:r>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solidFill>
                            <a:schemeClr val="bg1"/>
                          </a:solidFill>
                          <a:latin typeface="Helvetica 45 Light" panose="020B0500000000000000" pitchFamily="34" charset="0"/>
                        </a:rPr>
                        <a:t>F84</a:t>
                      </a:r>
                    </a:p>
                  </a:txBody>
                  <a:tcPr anchor="ctr">
                    <a:solidFill>
                      <a:srgbClr val="011EF8"/>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1862400"/>
                  </a:ext>
                </a:extLst>
              </a:tr>
              <a:tr h="373478">
                <a:tc>
                  <a:txBody>
                    <a:bodyPr/>
                    <a:lstStyle/>
                    <a:p>
                      <a:pPr algn="l"/>
                      <a:r>
                        <a:rPr lang="de-DE" sz="1400" dirty="0">
                          <a:latin typeface="Helvetica 45 Light" panose="020B0500000000000000" pitchFamily="34" charset="0"/>
                        </a:rPr>
                        <a:t>ADHS</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solidFill>
                            <a:schemeClr val="bg1"/>
                          </a:solidFill>
                          <a:latin typeface="Helvetica 45 Light" panose="020B0500000000000000" pitchFamily="34" charset="0"/>
                        </a:rPr>
                        <a:t>F90</a:t>
                      </a:r>
                    </a:p>
                  </a:txBody>
                  <a:tcPr anchor="ctr">
                    <a:solidFill>
                      <a:srgbClr val="149A02"/>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1</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15104"/>
                  </a:ext>
                </a:extLst>
              </a:tr>
              <a:tr h="373478">
                <a:tc>
                  <a:txBody>
                    <a:bodyPr/>
                    <a:lstStyle/>
                    <a:p>
                      <a:pPr algn="l"/>
                      <a:r>
                        <a:rPr lang="de-DE" sz="1400" dirty="0">
                          <a:latin typeface="Helvetica 45 Light" panose="020B0500000000000000" pitchFamily="34" charset="0"/>
                        </a:rPr>
                        <a:t>Störung des Sozialverhaltens</a:t>
                      </a:r>
                    </a:p>
                  </a:txBody>
                  <a:tcPr anchor="ctr">
                    <a:lnL w="12700" cap="flat" cmpd="sng" algn="ctr">
                      <a:solidFill>
                        <a:schemeClr val="tx1"/>
                      </a:solidFill>
                      <a:prstDash val="solid"/>
                      <a:round/>
                      <a:headEnd type="none" w="med" len="med"/>
                      <a:tailEnd type="none" w="med" len="med"/>
                    </a:lnL>
                  </a:tcPr>
                </a:tc>
                <a:tc>
                  <a:txBody>
                    <a:bodyPr/>
                    <a:lstStyle/>
                    <a:p>
                      <a:pPr algn="l"/>
                      <a:r>
                        <a:rPr lang="de-DE" sz="1400" dirty="0">
                          <a:solidFill>
                            <a:schemeClr val="bg1"/>
                          </a:solidFill>
                          <a:latin typeface="Helvetica 45 Light" panose="020B0500000000000000" pitchFamily="34" charset="0"/>
                        </a:rPr>
                        <a:t>F91</a:t>
                      </a:r>
                    </a:p>
                  </a:txBody>
                  <a:tcPr anchor="ctr">
                    <a:solidFill>
                      <a:srgbClr val="0E6802"/>
                    </a:solidFill>
                  </a:tcPr>
                </a:tc>
                <a:tc>
                  <a:txBody>
                    <a:bodyPr/>
                    <a:lstStyle/>
                    <a:p>
                      <a:pPr marL="0" algn="r" defTabSz="914400" rtl="0" eaLnBrk="1" fontAlgn="b" latinLnBrk="0" hangingPunct="1"/>
                      <a:r>
                        <a:rPr lang="de-DE" sz="1400" b="1" kern="1200">
                          <a:solidFill>
                            <a:schemeClr val="tx1"/>
                          </a:solidFill>
                          <a:latin typeface="Helvetica 45 Light" panose="020B0500000000000000" pitchFamily="34" charset="0"/>
                          <a:ea typeface="+mn-ea"/>
                          <a:cs typeface="+mn-cs"/>
                        </a:rPr>
                        <a:t>2</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3716862"/>
                  </a:ext>
                </a:extLst>
              </a:tr>
              <a:tr h="373478">
                <a:tc>
                  <a:txBody>
                    <a:bodyPr/>
                    <a:lstStyle/>
                    <a:p>
                      <a:pPr algn="l"/>
                      <a:endParaRPr lang="de-DE" sz="1400" dirty="0">
                        <a:latin typeface="Helvetica 45 Light" panose="020B0500000000000000"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de-DE" sz="1400" dirty="0">
                        <a:latin typeface="Helvetica 45 Light" panose="020B0500000000000000"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de-DE" sz="1400" b="1" kern="1200" dirty="0">
                          <a:solidFill>
                            <a:schemeClr val="tx1"/>
                          </a:solidFill>
                          <a:latin typeface="Helvetica 45 Light" panose="020B0500000000000000" pitchFamily="34" charset="0"/>
                          <a:ea typeface="+mn-ea"/>
                          <a:cs typeface="+mn-cs"/>
                        </a:rPr>
                        <a:t>12</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066783"/>
                  </a:ext>
                </a:extLst>
              </a:tr>
            </a:tbl>
          </a:graphicData>
        </a:graphic>
      </p:graphicFrame>
    </p:spTree>
    <p:extLst>
      <p:ext uri="{BB962C8B-B14F-4D97-AF65-F5344CB8AC3E}">
        <p14:creationId xmlns:p14="http://schemas.microsoft.com/office/powerpoint/2010/main" val="3102609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D7C30-DFAC-4338-8DD2-48DD2111F5E8}"/>
              </a:ext>
            </a:extLst>
          </p:cNvPr>
          <p:cNvSpPr>
            <a:spLocks noGrp="1"/>
          </p:cNvSpPr>
          <p:nvPr>
            <p:ph type="title"/>
          </p:nvPr>
        </p:nvSpPr>
        <p:spPr/>
        <p:txBody>
          <a:bodyPr/>
          <a:lstStyle/>
          <a:p>
            <a:r>
              <a:rPr lang="de-DE" dirty="0"/>
              <a:t>Einordnung der Zahlen</a:t>
            </a:r>
          </a:p>
        </p:txBody>
      </p:sp>
      <p:sp>
        <p:nvSpPr>
          <p:cNvPr id="3" name="Fußzeilenplatzhalter 2">
            <a:extLst>
              <a:ext uri="{FF2B5EF4-FFF2-40B4-BE49-F238E27FC236}">
                <a16:creationId xmlns:a16="http://schemas.microsoft.com/office/drawing/2014/main" id="{E4B262E5-8E6E-4BC4-A956-D544F7768886}"/>
              </a:ext>
            </a:extLst>
          </p:cNvPr>
          <p:cNvSpPr>
            <a:spLocks noGrp="1"/>
          </p:cNvSpPr>
          <p:nvPr>
            <p:ph type="ftr" sz="quarter" idx="11"/>
          </p:nvPr>
        </p:nvSpPr>
        <p:spPr/>
        <p:txBody>
          <a:bodyPr/>
          <a:lstStyle/>
          <a:p>
            <a:pPr>
              <a:defRPr/>
            </a:pPr>
            <a:r>
              <a:rPr lang="de-DE"/>
              <a:t>Frank Hartung</a:t>
            </a:r>
            <a:endParaRPr lang="de-DE" dirty="0"/>
          </a:p>
        </p:txBody>
      </p:sp>
      <p:sp>
        <p:nvSpPr>
          <p:cNvPr id="4" name="Textfeld 3">
            <a:extLst>
              <a:ext uri="{FF2B5EF4-FFF2-40B4-BE49-F238E27FC236}">
                <a16:creationId xmlns:a16="http://schemas.microsoft.com/office/drawing/2014/main" id="{E3426DE3-0D57-4954-9176-C24BF58CAB6A}"/>
              </a:ext>
            </a:extLst>
          </p:cNvPr>
          <p:cNvSpPr txBox="1"/>
          <p:nvPr/>
        </p:nvSpPr>
        <p:spPr>
          <a:xfrm>
            <a:off x="609759" y="2708920"/>
            <a:ext cx="10919977" cy="3026149"/>
          </a:xfrm>
          <a:prstGeom prst="rect">
            <a:avLst/>
          </a:prstGeom>
          <a:noFill/>
        </p:spPr>
        <p:txBody>
          <a:bodyPr wrap="none" rtlCol="0">
            <a:spAutoFit/>
          </a:bodyPr>
          <a:lstStyle/>
          <a:p>
            <a:pPr algn="l">
              <a:lnSpc>
                <a:spcPct val="115000"/>
              </a:lnSpc>
            </a:pPr>
            <a:r>
              <a:rPr lang="de-DE" sz="2400" dirty="0">
                <a:effectLst/>
                <a:latin typeface="HelveticaNeueLT Std Lt" panose="020B0403020202020204" pitchFamily="34" charset="0"/>
                <a:ea typeface="Arial" panose="020B0604020202020204" pitchFamily="34" charset="0"/>
              </a:rPr>
              <a:t>Liebe Lehrer und Eltern,</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bevor wegen dieser Zahlen Panik ausbricht. Die Darstellung lässt den Schluss zu,</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dass 43 Prozent der Schüler eine psychische Erkrankung haben, aber statistisch</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gesehen werden je Betroffenen zwei bis drei Diagnosen gestellt.</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Dennoch, seit ich als Referent für das Leipziger Bündnis gegen Depression</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Vorträge halte (und in diese Zeit fällt die Corona-Pandemie), ist der Anteil von </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8 auf 17 Prozent der Schüler und Schülerinnen angewachsen.</a:t>
            </a:r>
          </a:p>
        </p:txBody>
      </p:sp>
    </p:spTree>
    <p:extLst>
      <p:ext uri="{BB962C8B-B14F-4D97-AF65-F5344CB8AC3E}">
        <p14:creationId xmlns:p14="http://schemas.microsoft.com/office/powerpoint/2010/main" val="181276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20282" y="620688"/>
            <a:ext cx="10365899" cy="2808312"/>
          </a:xfrm>
        </p:spPr>
        <p:txBody>
          <a:bodyPr>
            <a:normAutofit/>
          </a:bodyPr>
          <a:lstStyle/>
          <a:p>
            <a:r>
              <a:rPr lang="de-DE" sz="3600" dirty="0">
                <a:latin typeface="Helvetica 65 Medium" panose="020B0500000000000000" pitchFamily="34" charset="0"/>
              </a:rPr>
              <a:t>Kindheit und Jugend sollten </a:t>
            </a:r>
            <a:r>
              <a:rPr lang="de-DE" sz="3600" b="1" strike="sngStrike" dirty="0">
                <a:latin typeface="HelveticaNeueLT Std Med" panose="020B0804020202020204" pitchFamily="34" charset="0"/>
              </a:rPr>
              <a:t>eigentlich</a:t>
            </a:r>
            <a:br>
              <a:rPr lang="de-DE" sz="3600" dirty="0">
                <a:latin typeface="Helvetica 65 Medium" panose="020B0500000000000000" pitchFamily="34" charset="0"/>
              </a:rPr>
            </a:br>
            <a:r>
              <a:rPr lang="de-DE" sz="3600" dirty="0">
                <a:latin typeface="Helvetica 65 Medium" panose="020B0500000000000000" pitchFamily="34" charset="0"/>
              </a:rPr>
              <a:t>die spannendsten Jahre des Lebens sein.</a:t>
            </a:r>
            <a:endParaRPr lang="de-DE" dirty="0">
              <a:latin typeface="Helvetica 65 Medium" panose="020B0500000000000000" pitchFamily="34" charset="0"/>
            </a:endParaRPr>
          </a:p>
        </p:txBody>
      </p:sp>
      <p:sp>
        <p:nvSpPr>
          <p:cNvPr id="6" name="Fußzeilenplatzhalter 5"/>
          <p:cNvSpPr>
            <a:spLocks noGrp="1"/>
          </p:cNvSpPr>
          <p:nvPr>
            <p:ph type="ftr" sz="quarter" idx="11"/>
          </p:nvPr>
        </p:nvSpPr>
        <p:spPr/>
        <p:txBody>
          <a:bodyPr/>
          <a:lstStyle/>
          <a:p>
            <a:pPr>
              <a:defRPr/>
            </a:pPr>
            <a:r>
              <a:rPr lang="de-DE"/>
              <a:t>Frank Hartung</a:t>
            </a:r>
            <a:endParaRPr lang="de-DE" dirty="0"/>
          </a:p>
        </p:txBody>
      </p:sp>
      <p:pic>
        <p:nvPicPr>
          <p:cNvPr id="8" name="Grafik 7">
            <a:extLst>
              <a:ext uri="{FF2B5EF4-FFF2-40B4-BE49-F238E27FC236}">
                <a16:creationId xmlns:a16="http://schemas.microsoft.com/office/drawing/2014/main" id="{47DAA14C-B231-46CD-B8A9-BE269EC36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674" y="1844824"/>
            <a:ext cx="4876800" cy="4876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B39F13D-9A6C-4E8C-B012-EB40E3E864BA}"/>
              </a:ext>
            </a:extLst>
          </p:cNvPr>
          <p:cNvSpPr>
            <a:spLocks noGrp="1"/>
          </p:cNvSpPr>
          <p:nvPr>
            <p:ph type="ftr" sz="quarter" idx="11"/>
          </p:nvPr>
        </p:nvSpPr>
        <p:spPr/>
        <p:txBody>
          <a:bodyPr/>
          <a:lstStyle/>
          <a:p>
            <a:pPr>
              <a:defRPr/>
            </a:pPr>
            <a:r>
              <a:rPr lang="de-DE"/>
              <a:t>Frank Hartung</a:t>
            </a:r>
            <a:endParaRPr lang="de-DE" dirty="0"/>
          </a:p>
        </p:txBody>
      </p:sp>
      <p:sp>
        <p:nvSpPr>
          <p:cNvPr id="4" name="Titel 3">
            <a:extLst>
              <a:ext uri="{FF2B5EF4-FFF2-40B4-BE49-F238E27FC236}">
                <a16:creationId xmlns:a16="http://schemas.microsoft.com/office/drawing/2014/main" id="{B517FB37-0113-4596-83D3-351BCE19D54B}"/>
              </a:ext>
            </a:extLst>
          </p:cNvPr>
          <p:cNvSpPr>
            <a:spLocks noGrp="1"/>
          </p:cNvSpPr>
          <p:nvPr>
            <p:ph type="title"/>
          </p:nvPr>
        </p:nvSpPr>
        <p:spPr/>
        <p:txBody>
          <a:bodyPr/>
          <a:lstStyle/>
          <a:p>
            <a:r>
              <a:rPr lang="de-DE" dirty="0"/>
              <a:t>Substanzmissbrauch</a:t>
            </a:r>
          </a:p>
        </p:txBody>
      </p:sp>
      <p:sp>
        <p:nvSpPr>
          <p:cNvPr id="5" name="Textfeld 4">
            <a:extLst>
              <a:ext uri="{FF2B5EF4-FFF2-40B4-BE49-F238E27FC236}">
                <a16:creationId xmlns:a16="http://schemas.microsoft.com/office/drawing/2014/main" id="{02B5154F-A238-4198-826A-4BB000A9E21E}"/>
              </a:ext>
            </a:extLst>
          </p:cNvPr>
          <p:cNvSpPr txBox="1"/>
          <p:nvPr/>
        </p:nvSpPr>
        <p:spPr>
          <a:xfrm>
            <a:off x="408955" y="2492896"/>
            <a:ext cx="6491777" cy="1751954"/>
          </a:xfrm>
          <a:prstGeom prst="rect">
            <a:avLst/>
          </a:prstGeom>
          <a:noFill/>
        </p:spPr>
        <p:txBody>
          <a:bodyPr wrap="none" rtlCol="0">
            <a:spAutoFit/>
          </a:bodyPr>
          <a:lstStyle/>
          <a:p>
            <a:pPr algn="l">
              <a:lnSpc>
                <a:spcPct val="115000"/>
              </a:lnSpc>
              <a:tabLst>
                <a:tab pos="4213225" algn="l"/>
              </a:tabLst>
            </a:pPr>
            <a:r>
              <a:rPr lang="de-DE" sz="2400" dirty="0">
                <a:effectLst/>
                <a:latin typeface="HelveticaNeueLT Std Lt" panose="020B0403020202020204" pitchFamily="34" charset="0"/>
                <a:ea typeface="Arial" panose="020B0604020202020204" pitchFamily="34" charset="0"/>
              </a:rPr>
              <a:t>Typisches Einstiegsalter: 	12 bis 15 Jahre</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Übliche Einstiegssubstanzen:	Alkohol</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	Cannabis</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	Tabak</a:t>
            </a:r>
          </a:p>
        </p:txBody>
      </p:sp>
      <p:sp>
        <p:nvSpPr>
          <p:cNvPr id="6" name="Textfeld 5">
            <a:extLst>
              <a:ext uri="{FF2B5EF4-FFF2-40B4-BE49-F238E27FC236}">
                <a16:creationId xmlns:a16="http://schemas.microsoft.com/office/drawing/2014/main" id="{7C81FD4D-1245-43ED-B185-7B6FA5155DD3}"/>
              </a:ext>
            </a:extLst>
          </p:cNvPr>
          <p:cNvSpPr txBox="1"/>
          <p:nvPr/>
        </p:nvSpPr>
        <p:spPr>
          <a:xfrm>
            <a:off x="609759" y="5085184"/>
            <a:ext cx="11250196" cy="1018484"/>
          </a:xfrm>
          <a:prstGeom prst="rect">
            <a:avLst/>
          </a:prstGeom>
          <a:noFill/>
        </p:spPr>
        <p:txBody>
          <a:bodyPr wrap="none" rtlCol="0">
            <a:spAutoFit/>
          </a:bodyPr>
          <a:lstStyle/>
          <a:p>
            <a:pPr algn="l">
              <a:lnSpc>
                <a:spcPct val="115000"/>
              </a:lnSpc>
            </a:pPr>
            <a:r>
              <a:rPr lang="de-DE" dirty="0">
                <a:effectLst/>
                <a:latin typeface="HelveticaNeueLT Std Lt" panose="020B0403020202020204" pitchFamily="34" charset="0"/>
                <a:ea typeface="Arial" panose="020B0604020202020204" pitchFamily="34" charset="0"/>
              </a:rPr>
              <a:t>An dieser Stelle möchte ich auf die verlinkten Artikel auf: </a:t>
            </a:r>
            <a:r>
              <a:rPr lang="de-DE" dirty="0">
                <a:effectLst/>
                <a:latin typeface="HelveticaNeueLT Std Lt" panose="020B0403020202020204" pitchFamily="34" charset="0"/>
                <a:ea typeface="Arial" panose="020B0604020202020204" pitchFamily="34" charset="0"/>
                <a:hlinkClick r:id="rId3"/>
              </a:rPr>
              <a:t>https://seelischegesundheit-erz.net</a:t>
            </a:r>
            <a:r>
              <a:rPr lang="de-DE" dirty="0">
                <a:effectLst/>
                <a:latin typeface="HelveticaNeueLT Std Lt" panose="020B0403020202020204" pitchFamily="34" charset="0"/>
                <a:ea typeface="Arial" panose="020B0604020202020204" pitchFamily="34" charset="0"/>
              </a:rPr>
              <a:t> verweisen.</a:t>
            </a:r>
            <a:br>
              <a:rPr lang="de-DE" dirty="0">
                <a:effectLst/>
                <a:latin typeface="HelveticaNeueLT Std Lt" panose="020B0403020202020204" pitchFamily="34" charset="0"/>
                <a:ea typeface="Arial" panose="020B0604020202020204" pitchFamily="34" charset="0"/>
              </a:rPr>
            </a:br>
            <a:r>
              <a:rPr lang="de-DE" dirty="0">
                <a:effectLst/>
                <a:latin typeface="HelveticaNeueLT Std Lt" panose="020B0403020202020204" pitchFamily="34" charset="0"/>
                <a:ea typeface="Arial" panose="020B0604020202020204" pitchFamily="34" charset="0"/>
              </a:rPr>
              <a:t>Dort finden sich der Artikel „</a:t>
            </a:r>
            <a:r>
              <a:rPr lang="de-DE" dirty="0"/>
              <a:t>Substanzbezogene Störungen bei Kindern und Jugendlichen“ und die Materialien</a:t>
            </a:r>
            <a:br>
              <a:rPr lang="de-DE" dirty="0"/>
            </a:br>
            <a:r>
              <a:rPr lang="de-DE" dirty="0"/>
              <a:t>der Deutschen Hauptstelle für Suchfragen e.V.</a:t>
            </a:r>
            <a:endParaRPr lang="de-DE" dirty="0">
              <a:effectLst/>
              <a:latin typeface="HelveticaNeueLT Std Lt" panose="020B0403020202020204" pitchFamily="34" charset="0"/>
              <a:ea typeface="Arial" panose="020B0604020202020204" pitchFamily="34" charset="0"/>
            </a:endParaRPr>
          </a:p>
        </p:txBody>
      </p:sp>
    </p:spTree>
    <p:extLst>
      <p:ext uri="{BB962C8B-B14F-4D97-AF65-F5344CB8AC3E}">
        <p14:creationId xmlns:p14="http://schemas.microsoft.com/office/powerpoint/2010/main" val="563101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1FB12F36-6C13-2A99-CFFE-5763010D0236}"/>
              </a:ext>
            </a:extLst>
          </p:cNvPr>
          <p:cNvSpPr>
            <a:spLocks noGrp="1"/>
          </p:cNvSpPr>
          <p:nvPr>
            <p:ph idx="1"/>
          </p:nvPr>
        </p:nvSpPr>
        <p:spPr/>
        <p:txBody>
          <a:bodyPr/>
          <a:lstStyle/>
          <a:p>
            <a:r>
              <a:rPr lang="de-DE" b="0" i="0" dirty="0">
                <a:solidFill>
                  <a:srgbClr val="130F26"/>
                </a:solidFill>
                <a:effectLst/>
              </a:rPr>
              <a:t>Laut Barmer leidet etwa jeder sechste Student (rund eine halbe Million) an einer psychischen Erkrankung. </a:t>
            </a:r>
          </a:p>
          <a:p>
            <a:r>
              <a:rPr lang="de-DE" b="0" i="0" dirty="0">
                <a:solidFill>
                  <a:srgbClr val="222222"/>
                </a:solidFill>
                <a:effectLst/>
              </a:rPr>
              <a:t>Gefährlich wird eine Depression dann, wenn der Betroffene sich isoliert, mit niemandem spricht und sich das Gefühl der Hoffnungslosigkeit ausbreitet.</a:t>
            </a:r>
            <a:endParaRPr lang="de-DE" dirty="0"/>
          </a:p>
        </p:txBody>
      </p:sp>
      <p:sp>
        <p:nvSpPr>
          <p:cNvPr id="3" name="Fußzeilenplatzhalter 2">
            <a:extLst>
              <a:ext uri="{FF2B5EF4-FFF2-40B4-BE49-F238E27FC236}">
                <a16:creationId xmlns:a16="http://schemas.microsoft.com/office/drawing/2014/main" id="{F589AFAE-10C5-B783-701B-C7AB8F470CC9}"/>
              </a:ext>
            </a:extLst>
          </p:cNvPr>
          <p:cNvSpPr>
            <a:spLocks noGrp="1"/>
          </p:cNvSpPr>
          <p:nvPr>
            <p:ph type="ftr" sz="quarter" idx="11"/>
          </p:nvPr>
        </p:nvSpPr>
        <p:spPr/>
        <p:txBody>
          <a:bodyPr/>
          <a:lstStyle/>
          <a:p>
            <a:pPr>
              <a:defRPr/>
            </a:pPr>
            <a:r>
              <a:rPr lang="de-DE"/>
              <a:t>Frank Hartung</a:t>
            </a:r>
            <a:endParaRPr lang="de-DE" dirty="0"/>
          </a:p>
        </p:txBody>
      </p:sp>
      <p:sp>
        <p:nvSpPr>
          <p:cNvPr id="2" name="Titel 1">
            <a:extLst>
              <a:ext uri="{FF2B5EF4-FFF2-40B4-BE49-F238E27FC236}">
                <a16:creationId xmlns:a16="http://schemas.microsoft.com/office/drawing/2014/main" id="{7C2DFA48-4A3A-1ACA-F135-9D0DFD943958}"/>
              </a:ext>
            </a:extLst>
          </p:cNvPr>
          <p:cNvSpPr>
            <a:spLocks noGrp="1"/>
          </p:cNvSpPr>
          <p:nvPr>
            <p:ph type="title"/>
          </p:nvPr>
        </p:nvSpPr>
        <p:spPr/>
        <p:txBody>
          <a:bodyPr>
            <a:normAutofit/>
          </a:bodyPr>
          <a:lstStyle/>
          <a:p>
            <a:r>
              <a:rPr lang="de-DE" dirty="0"/>
              <a:t>Psychische Gesundheit und Studium</a:t>
            </a:r>
          </a:p>
        </p:txBody>
      </p:sp>
    </p:spTree>
    <p:extLst>
      <p:ext uri="{BB962C8B-B14F-4D97-AF65-F5344CB8AC3E}">
        <p14:creationId xmlns:p14="http://schemas.microsoft.com/office/powerpoint/2010/main" val="3989569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DFA48-4A3A-1ACA-F135-9D0DFD943958}"/>
              </a:ext>
            </a:extLst>
          </p:cNvPr>
          <p:cNvSpPr>
            <a:spLocks noGrp="1"/>
          </p:cNvSpPr>
          <p:nvPr>
            <p:ph type="title"/>
          </p:nvPr>
        </p:nvSpPr>
        <p:spPr/>
        <p:txBody>
          <a:bodyPr>
            <a:normAutofit/>
          </a:bodyPr>
          <a:lstStyle/>
          <a:p>
            <a:r>
              <a:rPr lang="de-DE" dirty="0"/>
              <a:t>Psychische Gesundheit und Studium</a:t>
            </a:r>
          </a:p>
        </p:txBody>
      </p:sp>
      <p:sp>
        <p:nvSpPr>
          <p:cNvPr id="5" name="Inhaltsplatzhalter 4">
            <a:extLst>
              <a:ext uri="{FF2B5EF4-FFF2-40B4-BE49-F238E27FC236}">
                <a16:creationId xmlns:a16="http://schemas.microsoft.com/office/drawing/2014/main" id="{1FB12F36-6C13-2A99-CFFE-5763010D0236}"/>
              </a:ext>
            </a:extLst>
          </p:cNvPr>
          <p:cNvSpPr>
            <a:spLocks noGrp="1"/>
          </p:cNvSpPr>
          <p:nvPr>
            <p:ph sz="half" idx="2"/>
          </p:nvPr>
        </p:nvSpPr>
        <p:spPr>
          <a:xfrm>
            <a:off x="399645" y="2276872"/>
            <a:ext cx="6704293" cy="598523"/>
          </a:xfrm>
        </p:spPr>
        <p:txBody>
          <a:bodyPr>
            <a:normAutofit fontScale="85000" lnSpcReduction="20000"/>
          </a:bodyPr>
          <a:lstStyle/>
          <a:p>
            <a:pPr marL="0" indent="0">
              <a:buNone/>
            </a:pPr>
            <a:r>
              <a:rPr lang="de-DE" sz="2400" b="1" dirty="0"/>
              <a:t>Folgende Stressoren werden von Studenten am häufigsten genannt:</a:t>
            </a:r>
          </a:p>
        </p:txBody>
      </p:sp>
      <p:sp>
        <p:nvSpPr>
          <p:cNvPr id="10" name="Inhaltsplatzhalter 9">
            <a:extLst>
              <a:ext uri="{FF2B5EF4-FFF2-40B4-BE49-F238E27FC236}">
                <a16:creationId xmlns:a16="http://schemas.microsoft.com/office/drawing/2014/main" id="{56657355-EDDF-69C1-4C4A-8F6B7220F187}"/>
              </a:ext>
            </a:extLst>
          </p:cNvPr>
          <p:cNvSpPr>
            <a:spLocks noGrp="1"/>
          </p:cNvSpPr>
          <p:nvPr>
            <p:ph sz="quarter" idx="4"/>
          </p:nvPr>
        </p:nvSpPr>
        <p:spPr>
          <a:xfrm>
            <a:off x="5665539" y="3021609"/>
            <a:ext cx="5760640" cy="3228555"/>
          </a:xfrm>
        </p:spPr>
        <p:txBody>
          <a:bodyPr>
            <a:noAutofit/>
          </a:bodyPr>
          <a:lstStyle/>
          <a:p>
            <a:pPr marL="0" indent="0">
              <a:buNone/>
            </a:pPr>
            <a:r>
              <a:rPr lang="de-DE" b="0" i="0" dirty="0">
                <a:solidFill>
                  <a:srgbClr val="222222"/>
                </a:solidFill>
                <a:effectLst/>
              </a:rPr>
              <a:t>Die tatsächliche Ursache liegt häufig aber an anderer Stelle. Und die Ursache muss erst gefunden werden. Eine Veranlagung zur Depression sei die häufigste Ursache für Depressionen. Hat man diese, reichen zum Teil schon kleinste Veränderungen am Lebensgefüge, wie eine nicht bestandene Prüfung oder eine Überlastungssituation, die den Betroffenen in eine Depression rutschen lassen.</a:t>
            </a:r>
          </a:p>
          <a:p>
            <a:pPr marL="0" indent="0">
              <a:buNone/>
            </a:pPr>
            <a:r>
              <a:rPr lang="de-DE" dirty="0">
                <a:solidFill>
                  <a:srgbClr val="222222"/>
                </a:solidFill>
              </a:rPr>
              <a:t>Die genannten Stressoren sind die Trigger, nicht die Ursachen</a:t>
            </a:r>
            <a:endParaRPr lang="de-DE" dirty="0"/>
          </a:p>
        </p:txBody>
      </p:sp>
      <p:sp>
        <p:nvSpPr>
          <p:cNvPr id="3" name="Fußzeilenplatzhalter 2">
            <a:extLst>
              <a:ext uri="{FF2B5EF4-FFF2-40B4-BE49-F238E27FC236}">
                <a16:creationId xmlns:a16="http://schemas.microsoft.com/office/drawing/2014/main" id="{F589AFAE-10C5-B783-701B-C7AB8F470CC9}"/>
              </a:ext>
            </a:extLst>
          </p:cNvPr>
          <p:cNvSpPr>
            <a:spLocks noGrp="1"/>
          </p:cNvSpPr>
          <p:nvPr>
            <p:ph type="ftr" sz="quarter" idx="11"/>
          </p:nvPr>
        </p:nvSpPr>
        <p:spPr/>
        <p:txBody>
          <a:bodyPr/>
          <a:lstStyle/>
          <a:p>
            <a:pPr>
              <a:defRPr/>
            </a:pPr>
            <a:r>
              <a:rPr lang="de-DE"/>
              <a:t>Frank Hartung</a:t>
            </a:r>
            <a:endParaRPr lang="de-DE" dirty="0"/>
          </a:p>
        </p:txBody>
      </p:sp>
      <p:pic>
        <p:nvPicPr>
          <p:cNvPr id="6" name="Grafik 5">
            <a:extLst>
              <a:ext uri="{FF2B5EF4-FFF2-40B4-BE49-F238E27FC236}">
                <a16:creationId xmlns:a16="http://schemas.microsoft.com/office/drawing/2014/main" id="{13C3938F-5969-A8BF-ABCD-0117F44CE17B}"/>
              </a:ext>
            </a:extLst>
          </p:cNvPr>
          <p:cNvPicPr>
            <a:picLocks noChangeAspect="1"/>
          </p:cNvPicPr>
          <p:nvPr/>
        </p:nvPicPr>
        <p:blipFill>
          <a:blip r:embed="rId2"/>
          <a:stretch>
            <a:fillRect/>
          </a:stretch>
        </p:blipFill>
        <p:spPr>
          <a:xfrm>
            <a:off x="480963" y="3021610"/>
            <a:ext cx="4908843" cy="1944216"/>
          </a:xfrm>
          <a:prstGeom prst="rect">
            <a:avLst/>
          </a:prstGeom>
        </p:spPr>
      </p:pic>
    </p:spTree>
    <p:extLst>
      <p:ext uri="{BB962C8B-B14F-4D97-AF65-F5344CB8AC3E}">
        <p14:creationId xmlns:p14="http://schemas.microsoft.com/office/powerpoint/2010/main" val="663062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1FB12F36-6C13-2A99-CFFE-5763010D0236}"/>
              </a:ext>
            </a:extLst>
          </p:cNvPr>
          <p:cNvSpPr>
            <a:spLocks noGrp="1"/>
          </p:cNvSpPr>
          <p:nvPr>
            <p:ph idx="1"/>
          </p:nvPr>
        </p:nvSpPr>
        <p:spPr/>
        <p:txBody>
          <a:bodyPr>
            <a:noAutofit/>
          </a:bodyPr>
          <a:lstStyle/>
          <a:p>
            <a:r>
              <a:rPr lang="de-DE" b="0" i="0" dirty="0">
                <a:solidFill>
                  <a:schemeClr val="tx1"/>
                </a:solidFill>
                <a:effectLst/>
              </a:rPr>
              <a:t>Die extremen Umstände, die heutzutage teilweise im Studium herrschen, führen nicht selten dazu, dass junge Menschen ihr Studium nicht schaffen oder es aus Überforderung abbrechen wollen.</a:t>
            </a:r>
          </a:p>
          <a:p>
            <a:r>
              <a:rPr lang="de-DE" b="0" i="0" dirty="0">
                <a:solidFill>
                  <a:schemeClr val="tx1"/>
                </a:solidFill>
                <a:effectLst/>
              </a:rPr>
              <a:t>Zuallererst: Prüfungen nicht zu bestehen, das Studium nicht zu schaffen oder es abzubrechen sind Dinge, die vollkommen okay sind! Dafür musst du dich weder schämen noch an deinen Fähigkeiten oder deiner Person zweifeln.</a:t>
            </a:r>
          </a:p>
        </p:txBody>
      </p:sp>
      <p:sp>
        <p:nvSpPr>
          <p:cNvPr id="3" name="Fußzeilenplatzhalter 2">
            <a:extLst>
              <a:ext uri="{FF2B5EF4-FFF2-40B4-BE49-F238E27FC236}">
                <a16:creationId xmlns:a16="http://schemas.microsoft.com/office/drawing/2014/main" id="{F589AFAE-10C5-B783-701B-C7AB8F470CC9}"/>
              </a:ext>
            </a:extLst>
          </p:cNvPr>
          <p:cNvSpPr>
            <a:spLocks noGrp="1"/>
          </p:cNvSpPr>
          <p:nvPr>
            <p:ph type="ftr" sz="quarter" idx="11"/>
          </p:nvPr>
        </p:nvSpPr>
        <p:spPr/>
        <p:txBody>
          <a:bodyPr/>
          <a:lstStyle/>
          <a:p>
            <a:pPr>
              <a:defRPr/>
            </a:pPr>
            <a:r>
              <a:rPr lang="de-DE"/>
              <a:t>Frank Hartung</a:t>
            </a:r>
            <a:endParaRPr lang="de-DE" dirty="0"/>
          </a:p>
        </p:txBody>
      </p:sp>
      <p:sp>
        <p:nvSpPr>
          <p:cNvPr id="2" name="Titel 1">
            <a:extLst>
              <a:ext uri="{FF2B5EF4-FFF2-40B4-BE49-F238E27FC236}">
                <a16:creationId xmlns:a16="http://schemas.microsoft.com/office/drawing/2014/main" id="{7C2DFA48-4A3A-1ACA-F135-9D0DFD943958}"/>
              </a:ext>
            </a:extLst>
          </p:cNvPr>
          <p:cNvSpPr>
            <a:spLocks noGrp="1"/>
          </p:cNvSpPr>
          <p:nvPr>
            <p:ph type="title"/>
          </p:nvPr>
        </p:nvSpPr>
        <p:spPr/>
        <p:txBody>
          <a:bodyPr>
            <a:normAutofit/>
          </a:bodyPr>
          <a:lstStyle/>
          <a:p>
            <a:r>
              <a:rPr lang="de-DE" dirty="0"/>
              <a:t>Psychische Gesundheit und Studium</a:t>
            </a:r>
          </a:p>
        </p:txBody>
      </p:sp>
    </p:spTree>
    <p:extLst>
      <p:ext uri="{BB962C8B-B14F-4D97-AF65-F5344CB8AC3E}">
        <p14:creationId xmlns:p14="http://schemas.microsoft.com/office/powerpoint/2010/main" val="3789247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03E19ABF-FB9B-41C3-94C2-83BD5FE38EA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0776" y="1988840"/>
            <a:ext cx="4977830" cy="4261325"/>
          </a:xfrm>
        </p:spPr>
      </p:pic>
      <p:pic>
        <p:nvPicPr>
          <p:cNvPr id="5" name="Grafik 4">
            <a:extLst>
              <a:ext uri="{FF2B5EF4-FFF2-40B4-BE49-F238E27FC236}">
                <a16:creationId xmlns:a16="http://schemas.microsoft.com/office/drawing/2014/main" id="{D6644EF6-B36E-4862-9D1C-3F015BA9E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23" y="607835"/>
            <a:ext cx="8955916" cy="9069282"/>
          </a:xfrm>
          <a:prstGeom prst="rect">
            <a:avLst/>
          </a:prstGeom>
        </p:spPr>
      </p:pic>
      <p:sp>
        <p:nvSpPr>
          <p:cNvPr id="3" name="Fußzeilenplatzhalter 2">
            <a:extLst>
              <a:ext uri="{FF2B5EF4-FFF2-40B4-BE49-F238E27FC236}">
                <a16:creationId xmlns:a16="http://schemas.microsoft.com/office/drawing/2014/main" id="{2CCB25DD-FFC0-467F-AC04-1B6926189706}"/>
              </a:ext>
            </a:extLst>
          </p:cNvPr>
          <p:cNvSpPr>
            <a:spLocks noGrp="1"/>
          </p:cNvSpPr>
          <p:nvPr>
            <p:ph type="ftr" sz="quarter" idx="11"/>
          </p:nvPr>
        </p:nvSpPr>
        <p:spPr/>
        <p:txBody>
          <a:bodyPr/>
          <a:lstStyle/>
          <a:p>
            <a:pPr>
              <a:defRPr/>
            </a:pPr>
            <a:r>
              <a:rPr lang="de-DE"/>
              <a:t>Frank Hartung</a:t>
            </a:r>
            <a:endParaRPr lang="de-DE" dirty="0"/>
          </a:p>
        </p:txBody>
      </p:sp>
      <p:sp>
        <p:nvSpPr>
          <p:cNvPr id="4" name="Titel 3">
            <a:extLst>
              <a:ext uri="{FF2B5EF4-FFF2-40B4-BE49-F238E27FC236}">
                <a16:creationId xmlns:a16="http://schemas.microsoft.com/office/drawing/2014/main" id="{27A47DE1-2744-42D2-B0F2-7E2A78F38B24}"/>
              </a:ext>
            </a:extLst>
          </p:cNvPr>
          <p:cNvSpPr>
            <a:spLocks noGrp="1"/>
          </p:cNvSpPr>
          <p:nvPr>
            <p:ph type="title"/>
          </p:nvPr>
        </p:nvSpPr>
        <p:spPr/>
        <p:txBody>
          <a:bodyPr/>
          <a:lstStyle/>
          <a:p>
            <a:r>
              <a:rPr lang="de-DE" dirty="0"/>
              <a:t>Versorgungssituation im Erzgebirge</a:t>
            </a:r>
          </a:p>
        </p:txBody>
      </p:sp>
      <p:sp>
        <p:nvSpPr>
          <p:cNvPr id="7" name="Textfeld 6">
            <a:extLst>
              <a:ext uri="{FF2B5EF4-FFF2-40B4-BE49-F238E27FC236}">
                <a16:creationId xmlns:a16="http://schemas.microsoft.com/office/drawing/2014/main" id="{57BA9217-A25D-4CB6-A68A-F0311636A604}"/>
              </a:ext>
            </a:extLst>
          </p:cNvPr>
          <p:cNvSpPr txBox="1"/>
          <p:nvPr/>
        </p:nvSpPr>
        <p:spPr>
          <a:xfrm>
            <a:off x="6025579" y="2708920"/>
            <a:ext cx="5751896" cy="2615781"/>
          </a:xfrm>
          <a:prstGeom prst="rect">
            <a:avLst/>
          </a:prstGeom>
          <a:noFill/>
        </p:spPr>
        <p:txBody>
          <a:bodyPr wrap="none" rtlCol="0">
            <a:spAutoFit/>
          </a:bodyPr>
          <a:lstStyle/>
          <a:p>
            <a:pPr algn="l">
              <a:lnSpc>
                <a:spcPct val="115000"/>
              </a:lnSpc>
            </a:pPr>
            <a:r>
              <a:rPr lang="de-DE" sz="2400" dirty="0">
                <a:effectLst/>
                <a:latin typeface="Candara" panose="020E0502030303020204" pitchFamily="34" charset="0"/>
                <a:ea typeface="Arial" panose="020B0604020202020204" pitchFamily="34" charset="0"/>
              </a:rPr>
              <a:t>Betrachtet man die ambulante</a:t>
            </a:r>
            <a:br>
              <a:rPr lang="de-DE" sz="2400" dirty="0">
                <a:effectLst/>
                <a:latin typeface="Candara" panose="020E0502030303020204" pitchFamily="34" charset="0"/>
                <a:ea typeface="Arial" panose="020B0604020202020204" pitchFamily="34" charset="0"/>
              </a:rPr>
            </a:br>
            <a:r>
              <a:rPr lang="de-DE" sz="2400" dirty="0">
                <a:effectLst/>
                <a:latin typeface="Candara" panose="020E0502030303020204" pitchFamily="34" charset="0"/>
                <a:ea typeface="Arial" panose="020B0604020202020204" pitchFamily="34" charset="0"/>
              </a:rPr>
              <a:t>Psychotherapeutische Versorgung</a:t>
            </a:r>
            <a:br>
              <a:rPr lang="de-DE" sz="2400" dirty="0">
                <a:effectLst/>
                <a:latin typeface="Candara" panose="020E0502030303020204" pitchFamily="34" charset="0"/>
                <a:ea typeface="Arial" panose="020B0604020202020204" pitchFamily="34" charset="0"/>
              </a:rPr>
            </a:br>
            <a:r>
              <a:rPr lang="de-DE" sz="2400" dirty="0">
                <a:effectLst/>
                <a:latin typeface="Candara" panose="020E0502030303020204" pitchFamily="34" charset="0"/>
                <a:ea typeface="Arial" panose="020B0604020202020204" pitchFamily="34" charset="0"/>
              </a:rPr>
              <a:t>mit Kinder- und Jugendpsychotherapeuten</a:t>
            </a:r>
            <a:br>
              <a:rPr lang="de-DE" sz="2400" dirty="0">
                <a:effectLst/>
                <a:latin typeface="Candara" panose="020E0502030303020204" pitchFamily="34" charset="0"/>
                <a:ea typeface="Arial" panose="020B0604020202020204" pitchFamily="34" charset="0"/>
              </a:rPr>
            </a:br>
            <a:r>
              <a:rPr lang="de-DE" sz="2400" dirty="0">
                <a:effectLst/>
                <a:latin typeface="Candara" panose="020E0502030303020204" pitchFamily="34" charset="0"/>
                <a:ea typeface="Arial" panose="020B0604020202020204" pitchFamily="34" charset="0"/>
              </a:rPr>
              <a:t>so gibt es kreisweit eine Unterversorgung.</a:t>
            </a:r>
          </a:p>
          <a:p>
            <a:pPr algn="l">
              <a:lnSpc>
                <a:spcPct val="115000"/>
              </a:lnSpc>
            </a:pPr>
            <a:r>
              <a:rPr lang="de-DE" sz="2400" dirty="0">
                <a:latin typeface="Candara" panose="020E0502030303020204" pitchFamily="34" charset="0"/>
                <a:ea typeface="Arial" panose="020B0604020202020204" pitchFamily="34" charset="0"/>
              </a:rPr>
              <a:t>Diese Situation führt zu Wartezeiten von</a:t>
            </a:r>
            <a:br>
              <a:rPr lang="de-DE" sz="2400" dirty="0">
                <a:latin typeface="Candara" panose="020E0502030303020204" pitchFamily="34" charset="0"/>
                <a:ea typeface="Arial" panose="020B0604020202020204" pitchFamily="34" charset="0"/>
              </a:rPr>
            </a:br>
            <a:r>
              <a:rPr lang="de-DE" sz="2400" dirty="0">
                <a:latin typeface="Candara" panose="020E0502030303020204" pitchFamily="34" charset="0"/>
                <a:ea typeface="Arial" panose="020B0604020202020204" pitchFamily="34" charset="0"/>
              </a:rPr>
              <a:t>bis zu einem Jahr.</a:t>
            </a:r>
            <a:endParaRPr lang="de-DE" sz="2400" dirty="0">
              <a:effectLst/>
              <a:latin typeface="Candara" panose="020E0502030303020204" pitchFamily="34" charset="0"/>
              <a:ea typeface="Arial" panose="020B0604020202020204" pitchFamily="34" charset="0"/>
            </a:endParaRPr>
          </a:p>
        </p:txBody>
      </p:sp>
    </p:spTree>
    <p:extLst>
      <p:ext uri="{BB962C8B-B14F-4D97-AF65-F5344CB8AC3E}">
        <p14:creationId xmlns:p14="http://schemas.microsoft.com/office/powerpoint/2010/main" val="412624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2667DD0-6122-46AB-8355-9C775F53461C}"/>
              </a:ext>
            </a:extLst>
          </p:cNvPr>
          <p:cNvSpPr>
            <a:spLocks noGrp="1"/>
          </p:cNvSpPr>
          <p:nvPr>
            <p:ph idx="1"/>
          </p:nvPr>
        </p:nvSpPr>
        <p:spPr/>
        <p:txBody>
          <a:bodyPr/>
          <a:lstStyle/>
          <a:p>
            <a:r>
              <a:rPr lang="de-DE" dirty="0"/>
              <a:t>Wir benötigen mehr ambulant tätige Kinder- und Jugendpsychiater und</a:t>
            </a:r>
            <a:br>
              <a:rPr lang="de-DE" dirty="0"/>
            </a:br>
            <a:r>
              <a:rPr lang="de-DE" dirty="0"/>
              <a:t>-therapeuten, sowie einen einfacheren Zugang zu diesen.</a:t>
            </a:r>
          </a:p>
          <a:p>
            <a:r>
              <a:rPr lang="de-DE" dirty="0"/>
              <a:t>Wir brauchen mehr Aufklärungsarbeit, um Symptomatik bei Kindern</a:t>
            </a:r>
            <a:br>
              <a:rPr lang="de-DE" dirty="0"/>
            </a:br>
            <a:r>
              <a:rPr lang="de-DE" dirty="0"/>
              <a:t>und Jugendlichen besser und vor allem schneller zu erkennen.</a:t>
            </a:r>
          </a:p>
          <a:p>
            <a:r>
              <a:rPr lang="de-DE" dirty="0"/>
              <a:t>Dazu bedarf es Weiterbildung zum Thema seelische Gesundheit für</a:t>
            </a:r>
            <a:br>
              <a:rPr lang="de-DE" dirty="0"/>
            </a:br>
            <a:r>
              <a:rPr lang="de-DE" dirty="0"/>
              <a:t>Lehrer, Erzieher und Sozialarbeiter.</a:t>
            </a:r>
          </a:p>
          <a:p>
            <a:r>
              <a:rPr lang="de-DE" dirty="0"/>
              <a:t>Das Thema seelische Gesundheit gehört in die Ausbildung von Lehrern</a:t>
            </a:r>
            <a:br>
              <a:rPr lang="de-DE" dirty="0"/>
            </a:br>
            <a:r>
              <a:rPr lang="de-DE" dirty="0"/>
              <a:t>und Erziehern und in den Unterricht an den Schulen.</a:t>
            </a:r>
          </a:p>
        </p:txBody>
      </p:sp>
      <p:sp>
        <p:nvSpPr>
          <p:cNvPr id="3" name="Fußzeilenplatzhalter 2">
            <a:extLst>
              <a:ext uri="{FF2B5EF4-FFF2-40B4-BE49-F238E27FC236}">
                <a16:creationId xmlns:a16="http://schemas.microsoft.com/office/drawing/2014/main" id="{4682106F-9650-4302-BADE-37A0C28629EB}"/>
              </a:ext>
            </a:extLst>
          </p:cNvPr>
          <p:cNvSpPr>
            <a:spLocks noGrp="1"/>
          </p:cNvSpPr>
          <p:nvPr>
            <p:ph type="ftr" sz="quarter" idx="11"/>
          </p:nvPr>
        </p:nvSpPr>
        <p:spPr/>
        <p:txBody>
          <a:bodyPr/>
          <a:lstStyle/>
          <a:p>
            <a:pPr>
              <a:defRPr/>
            </a:pPr>
            <a:r>
              <a:rPr lang="de-DE"/>
              <a:t>Frank Hartung</a:t>
            </a:r>
            <a:endParaRPr lang="de-DE" dirty="0"/>
          </a:p>
        </p:txBody>
      </p:sp>
      <p:sp>
        <p:nvSpPr>
          <p:cNvPr id="4" name="Titel 3">
            <a:extLst>
              <a:ext uri="{FF2B5EF4-FFF2-40B4-BE49-F238E27FC236}">
                <a16:creationId xmlns:a16="http://schemas.microsoft.com/office/drawing/2014/main" id="{0F417B64-97CF-4E70-A085-11C682D27E7A}"/>
              </a:ext>
            </a:extLst>
          </p:cNvPr>
          <p:cNvSpPr>
            <a:spLocks noGrp="1"/>
          </p:cNvSpPr>
          <p:nvPr>
            <p:ph type="title"/>
          </p:nvPr>
        </p:nvSpPr>
        <p:spPr/>
        <p:txBody>
          <a:bodyPr/>
          <a:lstStyle/>
          <a:p>
            <a:r>
              <a:rPr lang="de-DE" dirty="0"/>
              <a:t>Schlussfolgerung</a:t>
            </a:r>
          </a:p>
        </p:txBody>
      </p:sp>
    </p:spTree>
    <p:extLst>
      <p:ext uri="{BB962C8B-B14F-4D97-AF65-F5344CB8AC3E}">
        <p14:creationId xmlns:p14="http://schemas.microsoft.com/office/powerpoint/2010/main" val="98725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tertitel 2"/>
          <p:cNvSpPr>
            <a:spLocks noGrp="1"/>
          </p:cNvSpPr>
          <p:nvPr>
            <p:ph idx="1"/>
          </p:nvPr>
        </p:nvSpPr>
        <p:spPr>
          <a:xfrm>
            <a:off x="341300" y="2348880"/>
            <a:ext cx="11595623" cy="3890639"/>
          </a:xfrm>
        </p:spPr>
        <p:txBody>
          <a:bodyPr>
            <a:normAutofit/>
          </a:bodyPr>
          <a:lstStyle/>
          <a:p>
            <a:pPr marL="514350" indent="-514350">
              <a:buClrTx/>
              <a:buFont typeface="Wingdings" pitchFamily="2" charset="2"/>
              <a:buChar char="Ø"/>
            </a:pPr>
            <a:r>
              <a:rPr lang="de-DE" sz="2200" dirty="0">
                <a:solidFill>
                  <a:schemeClr val="tx1"/>
                </a:solidFill>
              </a:rPr>
              <a:t>Kontakt- und Informationsstelle Selbsthilfe (KISS) </a:t>
            </a:r>
          </a:p>
          <a:p>
            <a:pPr marL="514350" indent="-514350">
              <a:buClrTx/>
              <a:buFont typeface="Wingdings" pitchFamily="2" charset="2"/>
              <a:buChar char="Ø"/>
            </a:pPr>
            <a:r>
              <a:rPr lang="de-DE" sz="2200" dirty="0">
                <a:solidFill>
                  <a:schemeClr val="tx1"/>
                </a:solidFill>
              </a:rPr>
              <a:t>Vereine und Selbsthilfegruppen</a:t>
            </a:r>
          </a:p>
          <a:p>
            <a:pPr marL="514350" indent="-514350">
              <a:buClrTx/>
              <a:buFont typeface="Wingdings" pitchFamily="2" charset="2"/>
              <a:buChar char="Ø"/>
            </a:pPr>
            <a:r>
              <a:rPr lang="de-DE" sz="2200" dirty="0">
                <a:solidFill>
                  <a:schemeClr val="tx1"/>
                </a:solidFill>
              </a:rPr>
              <a:t>Sozialpsychiatrischer Dienst (SPDI)</a:t>
            </a:r>
          </a:p>
          <a:p>
            <a:pPr marL="514350" indent="-514350">
              <a:buClrTx/>
              <a:buFont typeface="Wingdings" pitchFamily="2" charset="2"/>
              <a:buChar char="Ø"/>
            </a:pPr>
            <a:r>
              <a:rPr lang="de-DE" sz="2200" dirty="0">
                <a:solidFill>
                  <a:schemeClr val="tx1"/>
                </a:solidFill>
              </a:rPr>
              <a:t>Psychiatrische Institutsambulanz (PIA) </a:t>
            </a:r>
          </a:p>
          <a:p>
            <a:pPr marL="514350" indent="-514350">
              <a:buClrTx/>
              <a:buFont typeface="Wingdings" pitchFamily="2" charset="2"/>
              <a:buChar char="Ø"/>
            </a:pPr>
            <a:r>
              <a:rPr lang="de-DE" sz="2200" dirty="0">
                <a:solidFill>
                  <a:schemeClr val="tx1"/>
                </a:solidFill>
              </a:rPr>
              <a:t>Krankenkassen</a:t>
            </a:r>
          </a:p>
          <a:p>
            <a:pPr marL="514350" indent="-514350">
              <a:buClrTx/>
              <a:buFont typeface="Wingdings" pitchFamily="2" charset="2"/>
              <a:buChar char="Ø"/>
            </a:pPr>
            <a:r>
              <a:rPr lang="de-DE" sz="2200" dirty="0">
                <a:solidFill>
                  <a:schemeClr val="tx1"/>
                </a:solidFill>
              </a:rPr>
              <a:t>Telefonseelsorge</a:t>
            </a:r>
          </a:p>
          <a:p>
            <a:pPr marL="514350" marR="0" indent="-514350" algn="l" eaLnBrk="1" hangingPunct="1"/>
            <a:endParaRPr lang="de-DE" sz="1300" dirty="0">
              <a:solidFill>
                <a:schemeClr val="tx1"/>
              </a:solidFill>
            </a:endParaRPr>
          </a:p>
          <a:p>
            <a:pPr marL="514350" marR="0" indent="-514350" algn="l" eaLnBrk="1" hangingPunct="1">
              <a:buClrTx/>
            </a:pPr>
            <a:endParaRPr lang="de-DE" dirty="0">
              <a:solidFill>
                <a:schemeClr val="tx1"/>
              </a:solidFill>
            </a:endParaRPr>
          </a:p>
          <a:p>
            <a:pPr marL="514350" marR="0" indent="-514350" algn="l" eaLnBrk="1" hangingPunct="1">
              <a:buClrTx/>
            </a:pPr>
            <a:endParaRPr lang="de-DE" sz="1200" dirty="0">
              <a:solidFill>
                <a:schemeClr val="tx1"/>
              </a:solidFill>
            </a:endParaRPr>
          </a:p>
          <a:p>
            <a:pPr marL="514350" marR="0" indent="-514350" algn="l" eaLnBrk="1" hangingPunct="1"/>
            <a:endParaRPr lang="de-DE" dirty="0">
              <a:solidFill>
                <a:schemeClr val="tx1"/>
              </a:solidFill>
            </a:endParaRPr>
          </a:p>
          <a:p>
            <a:pPr marL="514350" marR="0" indent="-514350" algn="l" eaLnBrk="1" hangingPunct="1"/>
            <a:endParaRPr lang="de-DE" dirty="0">
              <a:solidFill>
                <a:schemeClr val="tx1"/>
              </a:solidFill>
            </a:endParaRPr>
          </a:p>
        </p:txBody>
      </p:sp>
      <p:sp>
        <p:nvSpPr>
          <p:cNvPr id="2" name="Titel 1"/>
          <p:cNvSpPr>
            <a:spLocks noGrp="1"/>
          </p:cNvSpPr>
          <p:nvPr>
            <p:ph type="title"/>
          </p:nvPr>
        </p:nvSpPr>
        <p:spPr>
          <a:xfrm>
            <a:off x="609759" y="338328"/>
            <a:ext cx="10975658" cy="1252728"/>
          </a:xfrm>
        </p:spPr>
        <p:txBody>
          <a:bodyPr/>
          <a:lstStyle/>
          <a:p>
            <a:r>
              <a:rPr lang="de-DE" dirty="0"/>
              <a:t>Hilfe und Orientierung</a:t>
            </a:r>
          </a:p>
        </p:txBody>
      </p:sp>
      <p:sp>
        <p:nvSpPr>
          <p:cNvPr id="3" name="Fußzeilenplatzhalter 2"/>
          <p:cNvSpPr>
            <a:spLocks noGrp="1"/>
          </p:cNvSpPr>
          <p:nvPr>
            <p:ph type="ftr" sz="quarter" idx="11"/>
          </p:nvPr>
        </p:nvSpPr>
        <p:spPr/>
        <p:txBody>
          <a:bodyPr/>
          <a:lstStyle/>
          <a:p>
            <a:pPr>
              <a:defRPr/>
            </a:pPr>
            <a:r>
              <a:rPr lang="de-DE"/>
              <a:t>Frank Hartung</a:t>
            </a:r>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11C36A6-75C3-47A9-BC21-4A870F2E918D}"/>
              </a:ext>
            </a:extLst>
          </p:cNvPr>
          <p:cNvSpPr>
            <a:spLocks noGrp="1"/>
          </p:cNvSpPr>
          <p:nvPr>
            <p:ph type="ftr" sz="quarter" idx="11"/>
          </p:nvPr>
        </p:nvSpPr>
        <p:spPr/>
        <p:txBody>
          <a:bodyPr/>
          <a:lstStyle/>
          <a:p>
            <a:pPr>
              <a:defRPr/>
            </a:pPr>
            <a:r>
              <a:rPr lang="de-DE"/>
              <a:t>Frank Hartung</a:t>
            </a:r>
            <a:endParaRPr lang="de-DE" dirty="0"/>
          </a:p>
        </p:txBody>
      </p:sp>
      <p:sp>
        <p:nvSpPr>
          <p:cNvPr id="4" name="Titel 3">
            <a:extLst>
              <a:ext uri="{FF2B5EF4-FFF2-40B4-BE49-F238E27FC236}">
                <a16:creationId xmlns:a16="http://schemas.microsoft.com/office/drawing/2014/main" id="{43F18B6B-43BB-403C-91CD-9B110D9AD5C4}"/>
              </a:ext>
            </a:extLst>
          </p:cNvPr>
          <p:cNvSpPr>
            <a:spLocks noGrp="1"/>
          </p:cNvSpPr>
          <p:nvPr>
            <p:ph type="title"/>
          </p:nvPr>
        </p:nvSpPr>
        <p:spPr>
          <a:xfrm>
            <a:off x="609759" y="338328"/>
            <a:ext cx="8368148" cy="1252728"/>
          </a:xfrm>
        </p:spPr>
        <p:txBody>
          <a:bodyPr/>
          <a:lstStyle/>
          <a:p>
            <a:r>
              <a:rPr lang="de-DE" dirty="0"/>
              <a:t>Quellen und Materialien</a:t>
            </a:r>
          </a:p>
        </p:txBody>
      </p:sp>
      <p:sp>
        <p:nvSpPr>
          <p:cNvPr id="7" name="Textfeld 6">
            <a:extLst>
              <a:ext uri="{FF2B5EF4-FFF2-40B4-BE49-F238E27FC236}">
                <a16:creationId xmlns:a16="http://schemas.microsoft.com/office/drawing/2014/main" id="{1C0D1365-B021-4947-AEB1-6BFB416C3D3A}"/>
              </a:ext>
            </a:extLst>
          </p:cNvPr>
          <p:cNvSpPr txBox="1"/>
          <p:nvPr/>
        </p:nvSpPr>
        <p:spPr>
          <a:xfrm>
            <a:off x="552971" y="2708920"/>
            <a:ext cx="11392862" cy="2898935"/>
          </a:xfrm>
          <a:prstGeom prst="rect">
            <a:avLst/>
          </a:prstGeom>
          <a:noFill/>
        </p:spPr>
        <p:txBody>
          <a:bodyPr wrap="none" rtlCol="0">
            <a:spAutoFit/>
          </a:bodyPr>
          <a:lstStyle/>
          <a:p>
            <a:pPr algn="l">
              <a:lnSpc>
                <a:spcPct val="115000"/>
              </a:lnSpc>
            </a:pPr>
            <a:r>
              <a:rPr lang="de-DE" sz="2400" dirty="0">
                <a:effectLst/>
                <a:latin typeface="Candara" panose="020E0502030303020204" pitchFamily="34" charset="0"/>
                <a:ea typeface="Arial" panose="020B0604020202020204" pitchFamily="34" charset="0"/>
              </a:rPr>
              <a:t>Alle im Vortrag genutzten Quellen finden Sie unter:</a:t>
            </a:r>
            <a:br>
              <a:rPr lang="de-DE" sz="2400" dirty="0">
                <a:effectLst/>
                <a:latin typeface="Candara" panose="020E0502030303020204" pitchFamily="34" charset="0"/>
                <a:ea typeface="Arial" panose="020B0604020202020204" pitchFamily="34" charset="0"/>
              </a:rPr>
            </a:br>
            <a:r>
              <a:rPr lang="de-DE" sz="2400" dirty="0"/>
              <a:t>2. Bürgerdialog Seelische Gesundheit</a:t>
            </a:r>
            <a:br>
              <a:rPr lang="de-DE" sz="2400" dirty="0"/>
            </a:br>
            <a:br>
              <a:rPr lang="de-DE" sz="2400" dirty="0"/>
            </a:br>
            <a:r>
              <a:rPr lang="de-DE" sz="2000" dirty="0"/>
              <a:t>https://seelischegesundheit-erz.net/seelische-gesundheit/2-buergerdialog-seelische-gesundheit/</a:t>
            </a:r>
          </a:p>
          <a:p>
            <a:pPr algn="l">
              <a:lnSpc>
                <a:spcPct val="115000"/>
              </a:lnSpc>
            </a:pPr>
            <a:endParaRPr lang="de-DE" sz="2000" dirty="0">
              <a:effectLst/>
              <a:latin typeface="Candara" panose="020E0502030303020204" pitchFamily="34" charset="0"/>
              <a:ea typeface="Arial" panose="020B0604020202020204" pitchFamily="34" charset="0"/>
            </a:endParaRPr>
          </a:p>
          <a:p>
            <a:pPr algn="l">
              <a:lnSpc>
                <a:spcPct val="115000"/>
              </a:lnSpc>
            </a:pPr>
            <a:r>
              <a:rPr lang="de-DE" sz="2400" dirty="0">
                <a:effectLst/>
                <a:latin typeface="Candara" panose="020E0502030303020204" pitchFamily="34" charset="0"/>
                <a:ea typeface="Arial" panose="020B0604020202020204" pitchFamily="34" charset="0"/>
              </a:rPr>
              <a:t>Unter dieser Adresse finden Sie ebenso die Links zu den hier ausliegenden Materialien,</a:t>
            </a:r>
            <a:br>
              <a:rPr lang="de-DE" sz="2400" dirty="0">
                <a:effectLst/>
                <a:latin typeface="Candara" panose="020E0502030303020204" pitchFamily="34" charset="0"/>
                <a:ea typeface="Arial" panose="020B0604020202020204" pitchFamily="34" charset="0"/>
              </a:rPr>
            </a:br>
            <a:r>
              <a:rPr lang="de-DE" sz="2400" dirty="0">
                <a:effectLst/>
                <a:latin typeface="Candara" panose="020E0502030303020204" pitchFamily="34" charset="0"/>
                <a:ea typeface="Arial" panose="020B0604020202020204" pitchFamily="34" charset="0"/>
              </a:rPr>
              <a:t>entweder als Download oder Bestellmöglichkeit.</a:t>
            </a:r>
          </a:p>
        </p:txBody>
      </p:sp>
      <p:pic>
        <p:nvPicPr>
          <p:cNvPr id="5" name="Grafik 4">
            <a:extLst>
              <a:ext uri="{FF2B5EF4-FFF2-40B4-BE49-F238E27FC236}">
                <a16:creationId xmlns:a16="http://schemas.microsoft.com/office/drawing/2014/main" id="{F50BBE4C-B6BB-455A-AE42-E1DCFFA92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867" y="637860"/>
            <a:ext cx="2857500" cy="2857500"/>
          </a:xfrm>
          <a:prstGeom prst="rect">
            <a:avLst/>
          </a:prstGeom>
        </p:spPr>
      </p:pic>
    </p:spTree>
    <p:extLst>
      <p:ext uri="{BB962C8B-B14F-4D97-AF65-F5344CB8AC3E}">
        <p14:creationId xmlns:p14="http://schemas.microsoft.com/office/powerpoint/2010/main" val="333477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94B0-3F37-498D-AF42-40AC60013D89}"/>
              </a:ext>
            </a:extLst>
          </p:cNvPr>
          <p:cNvSpPr>
            <a:spLocks noGrp="1"/>
          </p:cNvSpPr>
          <p:nvPr>
            <p:ph type="title"/>
          </p:nvPr>
        </p:nvSpPr>
        <p:spPr/>
        <p:txBody>
          <a:bodyPr/>
          <a:lstStyle/>
          <a:p>
            <a:r>
              <a:rPr lang="de-DE" dirty="0">
                <a:latin typeface="HelveticaNeueLT Std Med" panose="020B0804020202020204" pitchFamily="34" charset="0"/>
              </a:rPr>
              <a:t>Fragen</a:t>
            </a:r>
          </a:p>
        </p:txBody>
      </p:sp>
      <p:sp>
        <p:nvSpPr>
          <p:cNvPr id="3" name="Fußzeilenplatzhalter 2">
            <a:extLst>
              <a:ext uri="{FF2B5EF4-FFF2-40B4-BE49-F238E27FC236}">
                <a16:creationId xmlns:a16="http://schemas.microsoft.com/office/drawing/2014/main" id="{82221361-DE55-4B1D-9151-CBCD52A09F15}"/>
              </a:ext>
            </a:extLst>
          </p:cNvPr>
          <p:cNvSpPr>
            <a:spLocks noGrp="1"/>
          </p:cNvSpPr>
          <p:nvPr>
            <p:ph type="ftr" sz="quarter" idx="11"/>
          </p:nvPr>
        </p:nvSpPr>
        <p:spPr/>
        <p:txBody>
          <a:bodyPr/>
          <a:lstStyle/>
          <a:p>
            <a:pPr>
              <a:defRPr/>
            </a:pPr>
            <a:r>
              <a:rPr lang="de-DE"/>
              <a:t>Frank Hartung</a:t>
            </a:r>
            <a:endParaRPr lang="de-DE" dirty="0"/>
          </a:p>
        </p:txBody>
      </p:sp>
      <p:sp>
        <p:nvSpPr>
          <p:cNvPr id="4" name="Textfeld 3">
            <a:extLst>
              <a:ext uri="{FF2B5EF4-FFF2-40B4-BE49-F238E27FC236}">
                <a16:creationId xmlns:a16="http://schemas.microsoft.com/office/drawing/2014/main" id="{E9640860-508A-4DA7-9D98-D3AC13A7BA68}"/>
              </a:ext>
            </a:extLst>
          </p:cNvPr>
          <p:cNvSpPr txBox="1"/>
          <p:nvPr/>
        </p:nvSpPr>
        <p:spPr>
          <a:xfrm>
            <a:off x="1345059" y="2996952"/>
            <a:ext cx="9613786" cy="3027047"/>
          </a:xfrm>
          <a:prstGeom prst="rect">
            <a:avLst/>
          </a:prstGeom>
          <a:noFill/>
        </p:spPr>
        <p:txBody>
          <a:bodyPr wrap="none" rtlCol="0">
            <a:spAutoFit/>
          </a:bodyPr>
          <a:lstStyle/>
          <a:p>
            <a:pPr algn="l">
              <a:lnSpc>
                <a:spcPct val="115000"/>
              </a:lnSpc>
            </a:pPr>
            <a:r>
              <a:rPr lang="de-DE" sz="2400" dirty="0">
                <a:effectLst/>
                <a:latin typeface="HelveticaNeueLT Std" panose="020B0604020202020204" pitchFamily="34" charset="0"/>
                <a:ea typeface="Arial" panose="020B0604020202020204" pitchFamily="34" charset="0"/>
              </a:rPr>
              <a:t>Ist unsere jüngere Generation nicht mehr so resilient wie die ältere?</a:t>
            </a:r>
          </a:p>
          <a:p>
            <a:pPr algn="l">
              <a:lnSpc>
                <a:spcPct val="115000"/>
              </a:lnSpc>
            </a:pPr>
            <a:r>
              <a:rPr lang="de-DE" sz="2400" dirty="0">
                <a:latin typeface="HelveticaNeueLT Std" panose="020B0604020202020204" pitchFamily="34" charset="0"/>
                <a:ea typeface="Arial" panose="020B0604020202020204" pitchFamily="34" charset="0"/>
              </a:rPr>
              <a:t>Gab es früher schon psychische Erkrankungen bei Kindern und </a:t>
            </a:r>
            <a:br>
              <a:rPr lang="de-DE" sz="2400" dirty="0">
                <a:latin typeface="HelveticaNeueLT Std" panose="020B0604020202020204" pitchFamily="34" charset="0"/>
                <a:ea typeface="Arial" panose="020B0604020202020204" pitchFamily="34" charset="0"/>
              </a:rPr>
            </a:br>
            <a:r>
              <a:rPr lang="de-DE" sz="2400" dirty="0">
                <a:latin typeface="HelveticaNeueLT Std" panose="020B0604020202020204" pitchFamily="34" charset="0"/>
                <a:ea typeface="Arial" panose="020B0604020202020204" pitchFamily="34" charset="0"/>
              </a:rPr>
              <a:t>Jugendlichen?</a:t>
            </a:r>
          </a:p>
          <a:p>
            <a:pPr algn="l">
              <a:lnSpc>
                <a:spcPct val="115000"/>
              </a:lnSpc>
            </a:pPr>
            <a:r>
              <a:rPr lang="de-DE" sz="2400" dirty="0">
                <a:effectLst/>
                <a:latin typeface="HelveticaNeueLT Std" panose="020B0604020202020204" pitchFamily="34" charset="0"/>
                <a:ea typeface="Arial" panose="020B0604020202020204" pitchFamily="34" charset="0"/>
              </a:rPr>
              <a:t>Hat die Nutzung sozialer Medien einen Einfluss auf </a:t>
            </a:r>
            <a:r>
              <a:rPr lang="de-DE" sz="2400" dirty="0">
                <a:latin typeface="HelveticaNeueLT Std" panose="020B0604020202020204" pitchFamily="34" charset="0"/>
                <a:ea typeface="Arial" panose="020B0604020202020204" pitchFamily="34" charset="0"/>
              </a:rPr>
              <a:t>psychische</a:t>
            </a:r>
            <a:br>
              <a:rPr lang="de-DE" sz="2400" dirty="0">
                <a:latin typeface="HelveticaNeueLT Std" panose="020B0604020202020204" pitchFamily="34" charset="0"/>
                <a:ea typeface="Arial" panose="020B0604020202020204" pitchFamily="34" charset="0"/>
              </a:rPr>
            </a:br>
            <a:r>
              <a:rPr lang="de-DE" sz="2400" dirty="0">
                <a:effectLst/>
                <a:latin typeface="HelveticaNeueLT Std" panose="020B0604020202020204" pitchFamily="34" charset="0"/>
                <a:ea typeface="Arial" panose="020B0604020202020204" pitchFamily="34" charset="0"/>
              </a:rPr>
              <a:t>Stabilität?</a:t>
            </a:r>
          </a:p>
          <a:p>
            <a:pPr algn="l">
              <a:lnSpc>
                <a:spcPct val="115000"/>
              </a:lnSpc>
            </a:pPr>
            <a:r>
              <a:rPr lang="de-DE" sz="2400" dirty="0">
                <a:latin typeface="HelveticaNeueLT Std" panose="020B0604020202020204" pitchFamily="34" charset="0"/>
                <a:ea typeface="Arial" panose="020B0604020202020204" pitchFamily="34" charset="0"/>
              </a:rPr>
              <a:t>Welche psychischen Krankheitsbilder treffen Kinder und Jugendliche</a:t>
            </a:r>
            <a:br>
              <a:rPr lang="de-DE" sz="2400" dirty="0">
                <a:latin typeface="HelveticaNeueLT Std" panose="020B0604020202020204" pitchFamily="34" charset="0"/>
                <a:ea typeface="Arial" panose="020B0604020202020204" pitchFamily="34" charset="0"/>
              </a:rPr>
            </a:br>
            <a:r>
              <a:rPr lang="de-DE" sz="2400" dirty="0">
                <a:effectLst/>
                <a:latin typeface="HelveticaNeueLT Std" panose="020B0604020202020204" pitchFamily="34" charset="0"/>
                <a:ea typeface="Arial" panose="020B0604020202020204" pitchFamily="34" charset="0"/>
              </a:rPr>
              <a:t>und wie können diese erkannt werden?</a:t>
            </a:r>
          </a:p>
        </p:txBody>
      </p:sp>
    </p:spTree>
    <p:extLst>
      <p:ext uri="{BB962C8B-B14F-4D97-AF65-F5344CB8AC3E}">
        <p14:creationId xmlns:p14="http://schemas.microsoft.com/office/powerpoint/2010/main" val="268424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568B2-C75F-4A83-8BD3-D2E1A393CF94}"/>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id="{AB8D20DA-21CE-4FCD-AF0B-73161D4585AD}"/>
              </a:ext>
            </a:extLst>
          </p:cNvPr>
          <p:cNvSpPr>
            <a:spLocks noGrp="1"/>
          </p:cNvSpPr>
          <p:nvPr>
            <p:ph type="ftr" sz="quarter" idx="11"/>
          </p:nvPr>
        </p:nvSpPr>
        <p:spPr/>
        <p:txBody>
          <a:bodyPr/>
          <a:lstStyle/>
          <a:p>
            <a:pPr>
              <a:defRPr/>
            </a:pPr>
            <a:r>
              <a:rPr lang="de-DE"/>
              <a:t>Frank Hartung</a:t>
            </a:r>
            <a:endParaRPr lang="de-DE" dirty="0"/>
          </a:p>
        </p:txBody>
      </p:sp>
      <p:sp>
        <p:nvSpPr>
          <p:cNvPr id="4" name="Textfeld 3">
            <a:extLst>
              <a:ext uri="{FF2B5EF4-FFF2-40B4-BE49-F238E27FC236}">
                <a16:creationId xmlns:a16="http://schemas.microsoft.com/office/drawing/2014/main" id="{C0A1A213-C08B-4E50-AD36-8A9999C09D8A}"/>
              </a:ext>
            </a:extLst>
          </p:cNvPr>
          <p:cNvSpPr txBox="1"/>
          <p:nvPr/>
        </p:nvSpPr>
        <p:spPr>
          <a:xfrm>
            <a:off x="350653" y="2204864"/>
            <a:ext cx="4978542" cy="2176686"/>
          </a:xfrm>
          <a:prstGeom prst="rect">
            <a:avLst/>
          </a:prstGeom>
          <a:noFill/>
        </p:spPr>
        <p:txBody>
          <a:bodyPr wrap="none" rtlCol="0">
            <a:spAutoFit/>
          </a:bodyPr>
          <a:lstStyle/>
          <a:p>
            <a:pPr algn="l">
              <a:lnSpc>
                <a:spcPct val="115000"/>
              </a:lnSpc>
            </a:pPr>
            <a:r>
              <a:rPr lang="de-DE" sz="2400" dirty="0">
                <a:effectLst/>
                <a:latin typeface="HelveticaNeueLT Std Lt" panose="020B0403020202020204" pitchFamily="34" charset="0"/>
                <a:ea typeface="Arial" panose="020B0604020202020204" pitchFamily="34" charset="0"/>
              </a:rPr>
              <a:t>41 Prozent der Jungen haben Angst</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davor, als Soldat in den Krieg ziehen</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zu müssen.</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Bei Mädchen teilen 34 Prozent</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diese Sorge.</a:t>
            </a:r>
          </a:p>
        </p:txBody>
      </p:sp>
      <p:sp>
        <p:nvSpPr>
          <p:cNvPr id="5" name="Textfeld 4">
            <a:extLst>
              <a:ext uri="{FF2B5EF4-FFF2-40B4-BE49-F238E27FC236}">
                <a16:creationId xmlns:a16="http://schemas.microsoft.com/office/drawing/2014/main" id="{12FE56FD-D7F2-4659-BDE9-34A6B9C6F792}"/>
              </a:ext>
            </a:extLst>
          </p:cNvPr>
          <p:cNvSpPr txBox="1"/>
          <p:nvPr/>
        </p:nvSpPr>
        <p:spPr>
          <a:xfrm>
            <a:off x="6385619" y="2758207"/>
            <a:ext cx="5172506" cy="1327223"/>
          </a:xfrm>
          <a:prstGeom prst="rect">
            <a:avLst/>
          </a:prstGeom>
          <a:noFill/>
        </p:spPr>
        <p:txBody>
          <a:bodyPr wrap="none" rtlCol="0">
            <a:spAutoFit/>
          </a:bodyPr>
          <a:lstStyle/>
          <a:p>
            <a:pPr algn="l">
              <a:lnSpc>
                <a:spcPct val="115000"/>
              </a:lnSpc>
            </a:pPr>
            <a:r>
              <a:rPr lang="de-DE" sz="2400" dirty="0">
                <a:effectLst/>
                <a:latin typeface="HelveticaNeueLT Std Lt" panose="020B0403020202020204" pitchFamily="34" charset="0"/>
                <a:ea typeface="Arial" panose="020B0604020202020204" pitchFamily="34" charset="0"/>
              </a:rPr>
              <a:t>77 Prozent der Mädchen sorgen sich,</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in der Zukunft nicht genug Geld zum</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Leben zu haben (Jungen 53%)</a:t>
            </a:r>
          </a:p>
        </p:txBody>
      </p:sp>
      <p:sp>
        <p:nvSpPr>
          <p:cNvPr id="6" name="Textfeld 5">
            <a:extLst>
              <a:ext uri="{FF2B5EF4-FFF2-40B4-BE49-F238E27FC236}">
                <a16:creationId xmlns:a16="http://schemas.microsoft.com/office/drawing/2014/main" id="{824CC993-6185-4DEC-B645-045ADA0F04C8}"/>
              </a:ext>
            </a:extLst>
          </p:cNvPr>
          <p:cNvSpPr txBox="1"/>
          <p:nvPr/>
        </p:nvSpPr>
        <p:spPr>
          <a:xfrm>
            <a:off x="1129035" y="4588969"/>
            <a:ext cx="5594993" cy="1327223"/>
          </a:xfrm>
          <a:prstGeom prst="rect">
            <a:avLst/>
          </a:prstGeom>
          <a:noFill/>
        </p:spPr>
        <p:txBody>
          <a:bodyPr wrap="none" rtlCol="0">
            <a:spAutoFit/>
          </a:bodyPr>
          <a:lstStyle/>
          <a:p>
            <a:pPr algn="l">
              <a:lnSpc>
                <a:spcPct val="115000"/>
              </a:lnSpc>
            </a:pPr>
            <a:r>
              <a:rPr lang="de-DE" sz="2400" dirty="0">
                <a:effectLst/>
                <a:latin typeface="HelveticaNeueLT Std Lt" panose="020B0403020202020204" pitchFamily="34" charset="0"/>
                <a:ea typeface="Arial" panose="020B0604020202020204" pitchFamily="34" charset="0"/>
              </a:rPr>
              <a:t>50 Prozent der Mädchen und 30 Prozent</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der Jungen haben das Gefühl, mit den</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eigenen Problemen allein zu sein.</a:t>
            </a:r>
          </a:p>
        </p:txBody>
      </p:sp>
      <p:sp>
        <p:nvSpPr>
          <p:cNvPr id="7" name="Textfeld 6">
            <a:extLst>
              <a:ext uri="{FF2B5EF4-FFF2-40B4-BE49-F238E27FC236}">
                <a16:creationId xmlns:a16="http://schemas.microsoft.com/office/drawing/2014/main" id="{2343A524-2F62-4B84-8C19-A60B065842CF}"/>
              </a:ext>
            </a:extLst>
          </p:cNvPr>
          <p:cNvSpPr txBox="1"/>
          <p:nvPr/>
        </p:nvSpPr>
        <p:spPr>
          <a:xfrm>
            <a:off x="7105699" y="5098154"/>
            <a:ext cx="4712444" cy="1327223"/>
          </a:xfrm>
          <a:prstGeom prst="rect">
            <a:avLst/>
          </a:prstGeom>
          <a:noFill/>
        </p:spPr>
        <p:txBody>
          <a:bodyPr wrap="none" rtlCol="0">
            <a:spAutoFit/>
          </a:bodyPr>
          <a:lstStyle/>
          <a:p>
            <a:pPr algn="l">
              <a:lnSpc>
                <a:spcPct val="115000"/>
              </a:lnSpc>
            </a:pPr>
            <a:r>
              <a:rPr lang="de-DE" sz="2400" dirty="0">
                <a:effectLst/>
                <a:latin typeface="HelveticaNeueLT Std Lt" panose="020B0403020202020204" pitchFamily="34" charset="0"/>
                <a:ea typeface="Arial" panose="020B0604020202020204" pitchFamily="34" charset="0"/>
              </a:rPr>
              <a:t>Drei Stunden verbringen Mädchen</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und Jungen im Schnitt mit</a:t>
            </a:r>
            <a:br>
              <a:rPr lang="de-DE" sz="2400" dirty="0">
                <a:effectLst/>
                <a:latin typeface="HelveticaNeueLT Std Lt" panose="020B0403020202020204" pitchFamily="34" charset="0"/>
                <a:ea typeface="Arial" panose="020B0604020202020204" pitchFamily="34" charset="0"/>
              </a:rPr>
            </a:br>
            <a:r>
              <a:rPr lang="de-DE" sz="2400" dirty="0">
                <a:effectLst/>
                <a:latin typeface="HelveticaNeueLT Std Lt" panose="020B0403020202020204" pitchFamily="34" charset="0"/>
                <a:ea typeface="Arial" panose="020B0604020202020204" pitchFamily="34" charset="0"/>
              </a:rPr>
              <a:t>sozialen Medien.</a:t>
            </a:r>
          </a:p>
        </p:txBody>
      </p:sp>
    </p:spTree>
    <p:extLst>
      <p:ext uri="{BB962C8B-B14F-4D97-AF65-F5344CB8AC3E}">
        <p14:creationId xmlns:p14="http://schemas.microsoft.com/office/powerpoint/2010/main" val="27749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140A7-FCD6-4BA0-B3BD-D6ECBFBFB9B7}"/>
              </a:ext>
            </a:extLst>
          </p:cNvPr>
          <p:cNvSpPr>
            <a:spLocks noGrp="1"/>
          </p:cNvSpPr>
          <p:nvPr>
            <p:ph type="title"/>
          </p:nvPr>
        </p:nvSpPr>
        <p:spPr/>
        <p:txBody>
          <a:bodyPr/>
          <a:lstStyle/>
          <a:p>
            <a:r>
              <a:rPr lang="de-DE" dirty="0"/>
              <a:t>Kinder sind keine kleinen Erwachsene</a:t>
            </a:r>
          </a:p>
        </p:txBody>
      </p:sp>
      <p:sp>
        <p:nvSpPr>
          <p:cNvPr id="3" name="Fußzeilenplatzhalter 2">
            <a:extLst>
              <a:ext uri="{FF2B5EF4-FFF2-40B4-BE49-F238E27FC236}">
                <a16:creationId xmlns:a16="http://schemas.microsoft.com/office/drawing/2014/main" id="{4D61A503-AF0A-4D85-A38A-39DFD78FCDD5}"/>
              </a:ext>
            </a:extLst>
          </p:cNvPr>
          <p:cNvSpPr>
            <a:spLocks noGrp="1"/>
          </p:cNvSpPr>
          <p:nvPr>
            <p:ph type="ftr" sz="quarter" idx="11"/>
          </p:nvPr>
        </p:nvSpPr>
        <p:spPr/>
        <p:txBody>
          <a:bodyPr/>
          <a:lstStyle/>
          <a:p>
            <a:pPr>
              <a:defRPr/>
            </a:pPr>
            <a:r>
              <a:rPr lang="de-DE"/>
              <a:t>Frank Hartung</a:t>
            </a:r>
            <a:endParaRPr lang="de-DE" dirty="0"/>
          </a:p>
        </p:txBody>
      </p:sp>
      <p:sp>
        <p:nvSpPr>
          <p:cNvPr id="4" name="Textfeld 3">
            <a:extLst>
              <a:ext uri="{FF2B5EF4-FFF2-40B4-BE49-F238E27FC236}">
                <a16:creationId xmlns:a16="http://schemas.microsoft.com/office/drawing/2014/main" id="{8FBDF6FB-9C8A-4FFD-A910-A24E64EF114E}"/>
              </a:ext>
            </a:extLst>
          </p:cNvPr>
          <p:cNvSpPr txBox="1"/>
          <p:nvPr/>
        </p:nvSpPr>
        <p:spPr>
          <a:xfrm>
            <a:off x="1273051" y="3429000"/>
            <a:ext cx="9873216" cy="2191049"/>
          </a:xfrm>
          <a:prstGeom prst="rect">
            <a:avLst/>
          </a:prstGeom>
          <a:noFill/>
        </p:spPr>
        <p:txBody>
          <a:bodyPr wrap="none" rtlCol="0">
            <a:spAutoFit/>
          </a:bodyPr>
          <a:lstStyle/>
          <a:p>
            <a:pPr marL="457200" indent="-457200" algn="l">
              <a:lnSpc>
                <a:spcPct val="115000"/>
              </a:lnSpc>
              <a:buFont typeface="+mj-lt"/>
              <a:buAutoNum type="arabicPeriod"/>
            </a:pPr>
            <a:r>
              <a:rPr lang="de-DE" sz="2400" dirty="0">
                <a:effectLst/>
                <a:latin typeface="Candara" panose="020E0502030303020204" pitchFamily="34" charset="0"/>
                <a:ea typeface="Arial" panose="020B0604020202020204" pitchFamily="34" charset="0"/>
              </a:rPr>
              <a:t>Die Symptome, welche Kinder zeigen unterscheiden sich von denen</a:t>
            </a:r>
            <a:br>
              <a:rPr lang="de-DE" sz="2400" dirty="0">
                <a:effectLst/>
                <a:latin typeface="Candara" panose="020E0502030303020204" pitchFamily="34" charset="0"/>
                <a:ea typeface="Arial" panose="020B0604020202020204" pitchFamily="34" charset="0"/>
              </a:rPr>
            </a:br>
            <a:r>
              <a:rPr lang="de-DE" sz="2400" dirty="0">
                <a:effectLst/>
                <a:latin typeface="Candara" panose="020E0502030303020204" pitchFamily="34" charset="0"/>
                <a:ea typeface="Arial" panose="020B0604020202020204" pitchFamily="34" charset="0"/>
              </a:rPr>
              <a:t>der Erwachsenen, obwohl sie der selben Diagnose zugeordnet werden.</a:t>
            </a:r>
          </a:p>
          <a:p>
            <a:pPr marL="457200" indent="-457200" algn="l">
              <a:lnSpc>
                <a:spcPct val="115000"/>
              </a:lnSpc>
              <a:buFont typeface="+mj-lt"/>
              <a:buAutoNum type="arabicPeriod"/>
            </a:pPr>
            <a:r>
              <a:rPr lang="de-DE" sz="2400" dirty="0">
                <a:latin typeface="Candara" panose="020E0502030303020204" pitchFamily="34" charset="0"/>
                <a:ea typeface="Arial" panose="020B0604020202020204" pitchFamily="34" charset="0"/>
              </a:rPr>
              <a:t>Ebenso unterscheiden sich die Symptome in den Altersgruppen.</a:t>
            </a:r>
          </a:p>
          <a:p>
            <a:pPr marL="457200" indent="-457200" algn="l">
              <a:lnSpc>
                <a:spcPct val="115000"/>
              </a:lnSpc>
              <a:buFont typeface="+mj-lt"/>
              <a:buAutoNum type="arabicPeriod"/>
            </a:pPr>
            <a:r>
              <a:rPr lang="de-DE" sz="2400" dirty="0">
                <a:effectLst/>
                <a:latin typeface="Candara" panose="020E0502030303020204" pitchFamily="34" charset="0"/>
                <a:ea typeface="Arial" panose="020B0604020202020204" pitchFamily="34" charset="0"/>
              </a:rPr>
              <a:t>Und psychische Störungen können bereits im Säuglingsalter auftreten,</a:t>
            </a:r>
            <a:br>
              <a:rPr lang="de-DE" sz="2400" dirty="0">
                <a:effectLst/>
                <a:latin typeface="Candara" panose="020E0502030303020204" pitchFamily="34" charset="0"/>
                <a:ea typeface="Arial" panose="020B0604020202020204" pitchFamily="34" charset="0"/>
              </a:rPr>
            </a:br>
            <a:r>
              <a:rPr lang="de-DE" sz="2400" dirty="0">
                <a:effectLst/>
                <a:latin typeface="Candara" panose="020E0502030303020204" pitchFamily="34" charset="0"/>
                <a:ea typeface="Arial" panose="020B0604020202020204" pitchFamily="34" charset="0"/>
              </a:rPr>
              <a:t>wenn die erbliche Komponente eine Rolle spielt.</a:t>
            </a:r>
          </a:p>
        </p:txBody>
      </p:sp>
    </p:spTree>
    <p:extLst>
      <p:ext uri="{BB962C8B-B14F-4D97-AF65-F5344CB8AC3E}">
        <p14:creationId xmlns:p14="http://schemas.microsoft.com/office/powerpoint/2010/main" val="405069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DFA48-4A3A-1ACA-F135-9D0DFD943958}"/>
              </a:ext>
            </a:extLst>
          </p:cNvPr>
          <p:cNvSpPr>
            <a:spLocks noGrp="1"/>
          </p:cNvSpPr>
          <p:nvPr>
            <p:ph type="title"/>
          </p:nvPr>
        </p:nvSpPr>
        <p:spPr/>
        <p:txBody>
          <a:bodyPr>
            <a:normAutofit fontScale="90000"/>
          </a:bodyPr>
          <a:lstStyle/>
          <a:p>
            <a:r>
              <a:rPr lang="de-DE" dirty="0"/>
              <a:t>Psychische Gesundheit im Kindes- und Jugendalter</a:t>
            </a:r>
          </a:p>
        </p:txBody>
      </p:sp>
      <p:sp>
        <p:nvSpPr>
          <p:cNvPr id="3" name="Fußzeilenplatzhalter 2">
            <a:extLst>
              <a:ext uri="{FF2B5EF4-FFF2-40B4-BE49-F238E27FC236}">
                <a16:creationId xmlns:a16="http://schemas.microsoft.com/office/drawing/2014/main" id="{F589AFAE-10C5-B783-701B-C7AB8F470CC9}"/>
              </a:ext>
            </a:extLst>
          </p:cNvPr>
          <p:cNvSpPr>
            <a:spLocks noGrp="1"/>
          </p:cNvSpPr>
          <p:nvPr>
            <p:ph type="ftr" sz="quarter" idx="11"/>
          </p:nvPr>
        </p:nvSpPr>
        <p:spPr/>
        <p:txBody>
          <a:bodyPr/>
          <a:lstStyle/>
          <a:p>
            <a:pPr>
              <a:defRPr/>
            </a:pPr>
            <a:r>
              <a:rPr lang="de-DE"/>
              <a:t>Frank Hartung</a:t>
            </a:r>
            <a:endParaRPr lang="de-DE" dirty="0"/>
          </a:p>
        </p:txBody>
      </p:sp>
      <p:pic>
        <p:nvPicPr>
          <p:cNvPr id="6" name="Inhaltsplatzhalter 5">
            <a:extLst>
              <a:ext uri="{FF2B5EF4-FFF2-40B4-BE49-F238E27FC236}">
                <a16:creationId xmlns:a16="http://schemas.microsoft.com/office/drawing/2014/main" id="{A6E769F1-E2A8-4CE9-DBD5-02ABD4C30A7B}"/>
              </a:ext>
            </a:extLst>
          </p:cNvPr>
          <p:cNvPicPr>
            <a:picLocks noGrp="1" noChangeAspect="1"/>
          </p:cNvPicPr>
          <p:nvPr>
            <p:ph sz="quarter" idx="13"/>
          </p:nvPr>
        </p:nvPicPr>
        <p:blipFill>
          <a:blip r:embed="rId3"/>
          <a:stretch>
            <a:fillRect/>
          </a:stretch>
        </p:blipFill>
        <p:spPr>
          <a:xfrm>
            <a:off x="408955" y="2679700"/>
            <a:ext cx="4540278" cy="3446463"/>
          </a:xfrm>
          <a:prstGeom prst="rect">
            <a:avLst/>
          </a:prstGeom>
        </p:spPr>
      </p:pic>
      <p:sp>
        <p:nvSpPr>
          <p:cNvPr id="10" name="Inhaltsplatzhalter 9">
            <a:extLst>
              <a:ext uri="{FF2B5EF4-FFF2-40B4-BE49-F238E27FC236}">
                <a16:creationId xmlns:a16="http://schemas.microsoft.com/office/drawing/2014/main" id="{AC522E27-3DA6-24F4-9BF7-4DEF6FF0C9B9}"/>
              </a:ext>
            </a:extLst>
          </p:cNvPr>
          <p:cNvSpPr>
            <a:spLocks noGrp="1"/>
          </p:cNvSpPr>
          <p:nvPr>
            <p:ph sz="quarter" idx="14"/>
          </p:nvPr>
        </p:nvSpPr>
        <p:spPr>
          <a:xfrm>
            <a:off x="5233491" y="2679192"/>
            <a:ext cx="6696744" cy="3447288"/>
          </a:xfrm>
        </p:spPr>
        <p:txBody>
          <a:bodyPr>
            <a:normAutofit fontScale="77500" lnSpcReduction="20000"/>
          </a:bodyPr>
          <a:lstStyle/>
          <a:p>
            <a:pPr marL="0" lvl="0" indent="0" fontAlgn="base">
              <a:spcBef>
                <a:spcPct val="0"/>
              </a:spcBef>
              <a:spcAft>
                <a:spcPct val="0"/>
              </a:spcAft>
              <a:buClrTx/>
              <a:buSzTx/>
              <a:buNone/>
            </a:pPr>
            <a:r>
              <a:rPr lang="de-DE" sz="3100" b="1" dirty="0">
                <a:solidFill>
                  <a:srgbClr val="666666"/>
                </a:solidFill>
                <a:cs typeface="Arial" charset="0"/>
              </a:rPr>
              <a:t>Unter 1-3 Jahren:</a:t>
            </a:r>
            <a:endParaRPr lang="de-DE" sz="3100" dirty="0">
              <a:solidFill>
                <a:srgbClr val="666666"/>
              </a:solidFill>
              <a:cs typeface="Arial" charset="0"/>
            </a:endParaRPr>
          </a:p>
          <a:p>
            <a:pPr marL="342900" lvl="0" indent="-342900" fontAlgn="base">
              <a:lnSpc>
                <a:spcPct val="120000"/>
              </a:lnSpc>
              <a:spcBef>
                <a:spcPct val="0"/>
              </a:spcBef>
              <a:spcAft>
                <a:spcPct val="0"/>
              </a:spcAft>
              <a:buClrTx/>
              <a:buSzTx/>
              <a:buFont typeface="Arial" panose="020B0604020202020204" pitchFamily="34" charset="0"/>
              <a:buChar char="•"/>
            </a:pPr>
            <a:r>
              <a:rPr lang="de-DE" sz="2600" dirty="0">
                <a:solidFill>
                  <a:srgbClr val="666666"/>
                </a:solidFill>
                <a:cs typeface="Arial" charset="0"/>
              </a:rPr>
              <a:t>wirkt traurig</a:t>
            </a:r>
          </a:p>
          <a:p>
            <a:pPr marL="342900" lvl="0" indent="-342900" fontAlgn="base">
              <a:lnSpc>
                <a:spcPct val="120000"/>
              </a:lnSpc>
              <a:spcBef>
                <a:spcPct val="0"/>
              </a:spcBef>
              <a:spcAft>
                <a:spcPct val="0"/>
              </a:spcAft>
              <a:buClrTx/>
              <a:buSzTx/>
              <a:buFont typeface="Arial" panose="020B0604020202020204" pitchFamily="34" charset="0"/>
              <a:buChar char="•"/>
            </a:pPr>
            <a:r>
              <a:rPr lang="de-DE" sz="2600" dirty="0">
                <a:solidFill>
                  <a:srgbClr val="666666"/>
                </a:solidFill>
                <a:cs typeface="Arial" charset="0"/>
              </a:rPr>
              <a:t>ausdrucksarmes Gesicht</a:t>
            </a:r>
          </a:p>
          <a:p>
            <a:pPr marL="342900" lvl="0" indent="-342900" fontAlgn="base">
              <a:lnSpc>
                <a:spcPct val="120000"/>
              </a:lnSpc>
              <a:spcBef>
                <a:spcPct val="0"/>
              </a:spcBef>
              <a:spcAft>
                <a:spcPct val="0"/>
              </a:spcAft>
              <a:buClrTx/>
              <a:buSzTx/>
              <a:buFont typeface="Arial" panose="020B0604020202020204" pitchFamily="34" charset="0"/>
              <a:buChar char="•"/>
            </a:pPr>
            <a:r>
              <a:rPr lang="de-DE" sz="2600" dirty="0">
                <a:solidFill>
                  <a:srgbClr val="666666"/>
                </a:solidFill>
                <a:cs typeface="Arial" charset="0"/>
              </a:rPr>
              <a:t>erhöhte Reizbarkeit</a:t>
            </a:r>
          </a:p>
          <a:p>
            <a:pPr marL="342900" lvl="0" indent="-342900" fontAlgn="base">
              <a:lnSpc>
                <a:spcPct val="120000"/>
              </a:lnSpc>
              <a:spcBef>
                <a:spcPct val="0"/>
              </a:spcBef>
              <a:spcAft>
                <a:spcPct val="0"/>
              </a:spcAft>
              <a:buClrTx/>
              <a:buSzTx/>
              <a:buFont typeface="Arial" panose="020B0604020202020204" pitchFamily="34" charset="0"/>
              <a:buChar char="•"/>
            </a:pPr>
            <a:r>
              <a:rPr lang="de-DE" sz="2600" dirty="0">
                <a:solidFill>
                  <a:srgbClr val="666666"/>
                </a:solidFill>
                <a:cs typeface="Arial" charset="0"/>
              </a:rPr>
              <a:t>selbststimulierendes Verhalten, z.B. Schaukeln des Körpers, übermäßiges Daumenlutschen</a:t>
            </a:r>
          </a:p>
          <a:p>
            <a:pPr marL="342900" lvl="0" indent="-342900" fontAlgn="base">
              <a:lnSpc>
                <a:spcPct val="120000"/>
              </a:lnSpc>
              <a:spcBef>
                <a:spcPct val="0"/>
              </a:spcBef>
              <a:spcAft>
                <a:spcPct val="0"/>
              </a:spcAft>
              <a:buClrTx/>
              <a:buSzTx/>
              <a:buFont typeface="Arial" panose="020B0604020202020204" pitchFamily="34" charset="0"/>
              <a:buChar char="•"/>
            </a:pPr>
            <a:r>
              <a:rPr lang="de-DE" sz="2600" dirty="0">
                <a:solidFill>
                  <a:srgbClr val="666666"/>
                </a:solidFill>
                <a:cs typeface="Arial" charset="0"/>
              </a:rPr>
              <a:t>Teilnahmslosigkeit</a:t>
            </a:r>
          </a:p>
          <a:p>
            <a:pPr marL="342900" lvl="0" indent="-342900" fontAlgn="base">
              <a:lnSpc>
                <a:spcPct val="120000"/>
              </a:lnSpc>
              <a:spcBef>
                <a:spcPct val="0"/>
              </a:spcBef>
              <a:spcAft>
                <a:spcPct val="0"/>
              </a:spcAft>
              <a:buClrTx/>
              <a:buSzTx/>
              <a:buFont typeface="Arial" panose="020B0604020202020204" pitchFamily="34" charset="0"/>
              <a:buChar char="•"/>
            </a:pPr>
            <a:r>
              <a:rPr lang="de-DE" sz="2600" dirty="0">
                <a:solidFill>
                  <a:srgbClr val="666666"/>
                </a:solidFill>
                <a:cs typeface="Arial" charset="0"/>
              </a:rPr>
              <a:t>Spielunlust</a:t>
            </a:r>
          </a:p>
          <a:p>
            <a:pPr marL="342900" lvl="0" indent="-342900" fontAlgn="base">
              <a:lnSpc>
                <a:spcPct val="120000"/>
              </a:lnSpc>
              <a:spcBef>
                <a:spcPct val="0"/>
              </a:spcBef>
              <a:spcAft>
                <a:spcPct val="0"/>
              </a:spcAft>
              <a:buClrTx/>
              <a:buSzTx/>
              <a:buFont typeface="Arial" panose="020B0604020202020204" pitchFamily="34" charset="0"/>
              <a:buChar char="•"/>
            </a:pPr>
            <a:r>
              <a:rPr lang="de-DE" sz="2600" dirty="0">
                <a:solidFill>
                  <a:srgbClr val="666666"/>
                </a:solidFill>
                <a:cs typeface="Arial" charset="0"/>
              </a:rPr>
              <a:t>Spielverhalten mit reduzierter Kreativität und Ausdauer </a:t>
            </a:r>
          </a:p>
          <a:p>
            <a:pPr marL="342900" lvl="0" indent="-342900" fontAlgn="base">
              <a:lnSpc>
                <a:spcPct val="120000"/>
              </a:lnSpc>
              <a:spcBef>
                <a:spcPct val="0"/>
              </a:spcBef>
              <a:spcAft>
                <a:spcPct val="0"/>
              </a:spcAft>
              <a:buClrTx/>
              <a:buSzTx/>
              <a:buFont typeface="Arial" panose="020B0604020202020204" pitchFamily="34" charset="0"/>
              <a:buChar char="•"/>
            </a:pPr>
            <a:r>
              <a:rPr lang="de-DE" sz="2600" dirty="0">
                <a:solidFill>
                  <a:srgbClr val="666666"/>
                </a:solidFill>
                <a:cs typeface="Arial" charset="0"/>
              </a:rPr>
              <a:t>gestörtes Essverhalten</a:t>
            </a:r>
          </a:p>
          <a:p>
            <a:pPr marL="342900" lvl="0" indent="-342900" fontAlgn="base">
              <a:lnSpc>
                <a:spcPct val="120000"/>
              </a:lnSpc>
              <a:spcBef>
                <a:spcPct val="0"/>
              </a:spcBef>
              <a:spcAft>
                <a:spcPct val="0"/>
              </a:spcAft>
              <a:buClrTx/>
              <a:buSzTx/>
              <a:buFont typeface="Arial" panose="020B0604020202020204" pitchFamily="34" charset="0"/>
              <a:buChar char="•"/>
            </a:pPr>
            <a:r>
              <a:rPr lang="de-DE" sz="2600" dirty="0">
                <a:solidFill>
                  <a:srgbClr val="666666"/>
                </a:solidFill>
                <a:cs typeface="Arial" charset="0"/>
              </a:rPr>
              <a:t>Schlafstörungen</a:t>
            </a:r>
            <a:endParaRPr lang="de-DE" sz="2600" dirty="0"/>
          </a:p>
        </p:txBody>
      </p:sp>
      <p:sp>
        <p:nvSpPr>
          <p:cNvPr id="9" name="Textfeld 8">
            <a:extLst>
              <a:ext uri="{FF2B5EF4-FFF2-40B4-BE49-F238E27FC236}">
                <a16:creationId xmlns:a16="http://schemas.microsoft.com/office/drawing/2014/main" id="{E6B757B0-A63E-2A2F-11B4-3825EB487003}"/>
              </a:ext>
            </a:extLst>
          </p:cNvPr>
          <p:cNvSpPr txBox="1"/>
          <p:nvPr/>
        </p:nvSpPr>
        <p:spPr>
          <a:xfrm>
            <a:off x="270599" y="2204864"/>
            <a:ext cx="1146468" cy="369332"/>
          </a:xfrm>
          <a:prstGeom prst="rect">
            <a:avLst/>
          </a:prstGeom>
          <a:noFill/>
        </p:spPr>
        <p:txBody>
          <a:bodyPr wrap="none" rtlCol="0">
            <a:spAutoFit/>
          </a:bodyPr>
          <a:lstStyle/>
          <a:p>
            <a:r>
              <a:rPr lang="de-DE" dirty="0"/>
              <a:t>Überblick</a:t>
            </a:r>
          </a:p>
        </p:txBody>
      </p:sp>
    </p:spTree>
    <p:extLst>
      <p:ext uri="{BB962C8B-B14F-4D97-AF65-F5344CB8AC3E}">
        <p14:creationId xmlns:p14="http://schemas.microsoft.com/office/powerpoint/2010/main" val="406791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DFA48-4A3A-1ACA-F135-9D0DFD943958}"/>
              </a:ext>
            </a:extLst>
          </p:cNvPr>
          <p:cNvSpPr>
            <a:spLocks noGrp="1"/>
          </p:cNvSpPr>
          <p:nvPr>
            <p:ph type="title"/>
          </p:nvPr>
        </p:nvSpPr>
        <p:spPr/>
        <p:txBody>
          <a:bodyPr>
            <a:normAutofit fontScale="90000"/>
          </a:bodyPr>
          <a:lstStyle/>
          <a:p>
            <a:r>
              <a:rPr lang="de-DE" dirty="0"/>
              <a:t>Psychische Gesundheit im Kindes- und Jugendalter</a:t>
            </a:r>
          </a:p>
        </p:txBody>
      </p:sp>
      <p:sp>
        <p:nvSpPr>
          <p:cNvPr id="3" name="Fußzeilenplatzhalter 2">
            <a:extLst>
              <a:ext uri="{FF2B5EF4-FFF2-40B4-BE49-F238E27FC236}">
                <a16:creationId xmlns:a16="http://schemas.microsoft.com/office/drawing/2014/main" id="{F589AFAE-10C5-B783-701B-C7AB8F470CC9}"/>
              </a:ext>
            </a:extLst>
          </p:cNvPr>
          <p:cNvSpPr>
            <a:spLocks noGrp="1"/>
          </p:cNvSpPr>
          <p:nvPr>
            <p:ph type="ftr" sz="quarter" idx="11"/>
          </p:nvPr>
        </p:nvSpPr>
        <p:spPr/>
        <p:txBody>
          <a:bodyPr/>
          <a:lstStyle/>
          <a:p>
            <a:pPr>
              <a:defRPr/>
            </a:pPr>
            <a:r>
              <a:rPr lang="de-DE"/>
              <a:t>Frank Hartung</a:t>
            </a:r>
            <a:endParaRPr lang="de-DE" dirty="0"/>
          </a:p>
        </p:txBody>
      </p:sp>
      <p:pic>
        <p:nvPicPr>
          <p:cNvPr id="6" name="Inhaltsplatzhalter 5">
            <a:extLst>
              <a:ext uri="{FF2B5EF4-FFF2-40B4-BE49-F238E27FC236}">
                <a16:creationId xmlns:a16="http://schemas.microsoft.com/office/drawing/2014/main" id="{A6E769F1-E2A8-4CE9-DBD5-02ABD4C30A7B}"/>
              </a:ext>
            </a:extLst>
          </p:cNvPr>
          <p:cNvPicPr>
            <a:picLocks noGrp="1" noChangeAspect="1"/>
          </p:cNvPicPr>
          <p:nvPr>
            <p:ph sz="quarter" idx="13"/>
          </p:nvPr>
        </p:nvPicPr>
        <p:blipFill>
          <a:blip r:embed="rId3"/>
          <a:stretch>
            <a:fillRect/>
          </a:stretch>
        </p:blipFill>
        <p:spPr>
          <a:xfrm>
            <a:off x="408955" y="2679700"/>
            <a:ext cx="4540278" cy="3446463"/>
          </a:xfrm>
          <a:prstGeom prst="rect">
            <a:avLst/>
          </a:prstGeom>
        </p:spPr>
      </p:pic>
      <p:sp>
        <p:nvSpPr>
          <p:cNvPr id="5" name="Inhaltsplatzhalter 4">
            <a:extLst>
              <a:ext uri="{FF2B5EF4-FFF2-40B4-BE49-F238E27FC236}">
                <a16:creationId xmlns:a16="http://schemas.microsoft.com/office/drawing/2014/main" id="{4AEFA0FF-D27D-4D59-4AC7-1E5BDC17CE99}"/>
              </a:ext>
            </a:extLst>
          </p:cNvPr>
          <p:cNvSpPr>
            <a:spLocks noGrp="1"/>
          </p:cNvSpPr>
          <p:nvPr>
            <p:ph sz="quarter" idx="14"/>
          </p:nvPr>
        </p:nvSpPr>
        <p:spPr>
          <a:xfrm>
            <a:off x="5161483" y="2679191"/>
            <a:ext cx="6624737" cy="4025913"/>
          </a:xfrm>
        </p:spPr>
        <p:txBody>
          <a:bodyPr>
            <a:normAutofit fontScale="92500"/>
          </a:bodyPr>
          <a:lstStyle/>
          <a:p>
            <a:r>
              <a:rPr lang="de-DE" sz="2800" b="1" dirty="0">
                <a:solidFill>
                  <a:srgbClr val="666666"/>
                </a:solidFill>
              </a:rPr>
              <a:t>Vorschulalter (3-6 Jahre):</a:t>
            </a:r>
          </a:p>
          <a:p>
            <a:pPr marL="644843" lvl="1" indent="-342900">
              <a:buFont typeface="Arial" panose="020B0604020202020204" pitchFamily="34" charset="0"/>
              <a:buChar char="•"/>
            </a:pPr>
            <a:r>
              <a:rPr lang="de-DE" dirty="0">
                <a:solidFill>
                  <a:srgbClr val="666666"/>
                </a:solidFill>
              </a:rPr>
              <a:t>trauriges Gesicht</a:t>
            </a:r>
          </a:p>
          <a:p>
            <a:pPr marL="644843" lvl="1" indent="-342900">
              <a:buFont typeface="Arial" panose="020B0604020202020204" pitchFamily="34" charset="0"/>
              <a:buChar char="•"/>
            </a:pPr>
            <a:r>
              <a:rPr lang="de-DE" dirty="0">
                <a:solidFill>
                  <a:srgbClr val="666666"/>
                </a:solidFill>
              </a:rPr>
              <a:t>verminderte Gestik und Mimik</a:t>
            </a:r>
          </a:p>
          <a:p>
            <a:pPr marL="644843" lvl="1" indent="-342900">
              <a:buFont typeface="Arial" panose="020B0604020202020204" pitchFamily="34" charset="0"/>
              <a:buChar char="•"/>
            </a:pPr>
            <a:r>
              <a:rPr lang="de-DE" dirty="0">
                <a:solidFill>
                  <a:srgbClr val="666666"/>
                </a:solidFill>
              </a:rPr>
              <a:t>leicht irritierbar, stimmungslabil</a:t>
            </a:r>
          </a:p>
          <a:p>
            <a:pPr marL="644843" lvl="1" indent="-342900">
              <a:buFont typeface="Arial" panose="020B0604020202020204" pitchFamily="34" charset="0"/>
              <a:buChar char="•"/>
            </a:pPr>
            <a:r>
              <a:rPr lang="de-DE" dirty="0">
                <a:solidFill>
                  <a:srgbClr val="666666"/>
                </a:solidFill>
              </a:rPr>
              <a:t>mangelnde Fähigkeit, sich zu freuen</a:t>
            </a:r>
          </a:p>
          <a:p>
            <a:pPr marL="644843" lvl="1" indent="-342900">
              <a:buFont typeface="Arial" panose="020B0604020202020204" pitchFamily="34" charset="0"/>
              <a:buChar char="•"/>
            </a:pPr>
            <a:r>
              <a:rPr lang="de-DE" dirty="0">
                <a:solidFill>
                  <a:srgbClr val="666666"/>
                </a:solidFill>
              </a:rPr>
              <a:t>vermindertes Interesse an Bewegung</a:t>
            </a:r>
          </a:p>
          <a:p>
            <a:pPr marL="644843" lvl="1" indent="-342900">
              <a:buFont typeface="Arial" panose="020B0604020202020204" pitchFamily="34" charset="0"/>
              <a:buChar char="•"/>
            </a:pPr>
            <a:r>
              <a:rPr lang="de-DE" dirty="0">
                <a:solidFill>
                  <a:srgbClr val="666666"/>
                </a:solidFill>
              </a:rPr>
              <a:t>nach innen gekehrtes oder aggressives Verhalten</a:t>
            </a:r>
          </a:p>
          <a:p>
            <a:pPr marL="644843" lvl="1" indent="-342900">
              <a:buFont typeface="Arial" panose="020B0604020202020204" pitchFamily="34" charset="0"/>
              <a:buChar char="•"/>
            </a:pPr>
            <a:r>
              <a:rPr lang="de-DE" dirty="0">
                <a:solidFill>
                  <a:srgbClr val="666666"/>
                </a:solidFill>
              </a:rPr>
              <a:t>Verändertes Essverhalten mit </a:t>
            </a:r>
            <a:r>
              <a:rPr lang="de-DE" dirty="0" err="1">
                <a:solidFill>
                  <a:srgbClr val="666666"/>
                </a:solidFill>
              </a:rPr>
              <a:t>Gewichtsab</a:t>
            </a:r>
            <a:r>
              <a:rPr lang="de-DE" dirty="0">
                <a:solidFill>
                  <a:srgbClr val="666666"/>
                </a:solidFill>
              </a:rPr>
              <a:t>-/ oder Zunahme</a:t>
            </a:r>
          </a:p>
          <a:p>
            <a:pPr marL="644843" lvl="1" indent="-342900">
              <a:buFont typeface="Arial" panose="020B0604020202020204" pitchFamily="34" charset="0"/>
              <a:buChar char="•"/>
            </a:pPr>
            <a:r>
              <a:rPr lang="de-DE" dirty="0">
                <a:solidFill>
                  <a:srgbClr val="666666"/>
                </a:solidFill>
              </a:rPr>
              <a:t>Schlafstörungen, z.B. Schwierigkeiten beim Ein- und Durchschlafen, Albträume</a:t>
            </a:r>
          </a:p>
          <a:p>
            <a:endParaRPr lang="de-DE" dirty="0"/>
          </a:p>
        </p:txBody>
      </p:sp>
      <p:sp>
        <p:nvSpPr>
          <p:cNvPr id="9" name="Textfeld 8">
            <a:extLst>
              <a:ext uri="{FF2B5EF4-FFF2-40B4-BE49-F238E27FC236}">
                <a16:creationId xmlns:a16="http://schemas.microsoft.com/office/drawing/2014/main" id="{E6B757B0-A63E-2A2F-11B4-3825EB487003}"/>
              </a:ext>
            </a:extLst>
          </p:cNvPr>
          <p:cNvSpPr txBox="1"/>
          <p:nvPr/>
        </p:nvSpPr>
        <p:spPr>
          <a:xfrm>
            <a:off x="270599" y="2204864"/>
            <a:ext cx="1146468" cy="369332"/>
          </a:xfrm>
          <a:prstGeom prst="rect">
            <a:avLst/>
          </a:prstGeom>
          <a:noFill/>
        </p:spPr>
        <p:txBody>
          <a:bodyPr wrap="none" rtlCol="0">
            <a:spAutoFit/>
          </a:bodyPr>
          <a:lstStyle/>
          <a:p>
            <a:r>
              <a:rPr lang="de-DE" dirty="0"/>
              <a:t>Überblick</a:t>
            </a:r>
          </a:p>
        </p:txBody>
      </p:sp>
    </p:spTree>
    <p:extLst>
      <p:ext uri="{BB962C8B-B14F-4D97-AF65-F5344CB8AC3E}">
        <p14:creationId xmlns:p14="http://schemas.microsoft.com/office/powerpoint/2010/main" val="224585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DFA48-4A3A-1ACA-F135-9D0DFD943958}"/>
              </a:ext>
            </a:extLst>
          </p:cNvPr>
          <p:cNvSpPr>
            <a:spLocks noGrp="1"/>
          </p:cNvSpPr>
          <p:nvPr>
            <p:ph type="title"/>
          </p:nvPr>
        </p:nvSpPr>
        <p:spPr/>
        <p:txBody>
          <a:bodyPr>
            <a:normAutofit fontScale="90000"/>
          </a:bodyPr>
          <a:lstStyle/>
          <a:p>
            <a:r>
              <a:rPr lang="de-DE" dirty="0"/>
              <a:t>Psychische Gesundheit im Kindes- und Jugendalter</a:t>
            </a:r>
          </a:p>
        </p:txBody>
      </p:sp>
      <p:sp>
        <p:nvSpPr>
          <p:cNvPr id="3" name="Fußzeilenplatzhalter 2">
            <a:extLst>
              <a:ext uri="{FF2B5EF4-FFF2-40B4-BE49-F238E27FC236}">
                <a16:creationId xmlns:a16="http://schemas.microsoft.com/office/drawing/2014/main" id="{F589AFAE-10C5-B783-701B-C7AB8F470CC9}"/>
              </a:ext>
            </a:extLst>
          </p:cNvPr>
          <p:cNvSpPr>
            <a:spLocks noGrp="1"/>
          </p:cNvSpPr>
          <p:nvPr>
            <p:ph type="ftr" sz="quarter" idx="11"/>
          </p:nvPr>
        </p:nvSpPr>
        <p:spPr/>
        <p:txBody>
          <a:bodyPr/>
          <a:lstStyle/>
          <a:p>
            <a:pPr>
              <a:defRPr/>
            </a:pPr>
            <a:r>
              <a:rPr lang="de-DE"/>
              <a:t>Frank Hartung</a:t>
            </a:r>
            <a:endParaRPr lang="de-DE" dirty="0"/>
          </a:p>
        </p:txBody>
      </p:sp>
      <p:pic>
        <p:nvPicPr>
          <p:cNvPr id="6" name="Inhaltsplatzhalter 5">
            <a:extLst>
              <a:ext uri="{FF2B5EF4-FFF2-40B4-BE49-F238E27FC236}">
                <a16:creationId xmlns:a16="http://schemas.microsoft.com/office/drawing/2014/main" id="{A6E769F1-E2A8-4CE9-DBD5-02ABD4C30A7B}"/>
              </a:ext>
            </a:extLst>
          </p:cNvPr>
          <p:cNvPicPr>
            <a:picLocks noGrp="1" noChangeAspect="1"/>
          </p:cNvPicPr>
          <p:nvPr>
            <p:ph sz="quarter" idx="13"/>
          </p:nvPr>
        </p:nvPicPr>
        <p:blipFill>
          <a:blip r:embed="rId2"/>
          <a:stretch>
            <a:fillRect/>
          </a:stretch>
        </p:blipFill>
        <p:spPr>
          <a:xfrm>
            <a:off x="408955" y="2679700"/>
            <a:ext cx="4540278" cy="3446463"/>
          </a:xfrm>
          <a:prstGeom prst="rect">
            <a:avLst/>
          </a:prstGeom>
        </p:spPr>
      </p:pic>
      <p:sp>
        <p:nvSpPr>
          <p:cNvPr id="5" name="Inhaltsplatzhalter 4">
            <a:extLst>
              <a:ext uri="{FF2B5EF4-FFF2-40B4-BE49-F238E27FC236}">
                <a16:creationId xmlns:a16="http://schemas.microsoft.com/office/drawing/2014/main" id="{45154079-116B-90CC-B9BE-3D3E1B8BDB45}"/>
              </a:ext>
            </a:extLst>
          </p:cNvPr>
          <p:cNvSpPr>
            <a:spLocks noGrp="1"/>
          </p:cNvSpPr>
          <p:nvPr>
            <p:ph sz="quarter" idx="14"/>
          </p:nvPr>
        </p:nvSpPr>
        <p:spPr>
          <a:xfrm>
            <a:off x="5161483" y="2679192"/>
            <a:ext cx="6624737" cy="3447288"/>
          </a:xfrm>
        </p:spPr>
        <p:txBody>
          <a:bodyPr/>
          <a:lstStyle/>
          <a:p>
            <a:pPr marL="0" lvl="0" indent="0" fontAlgn="base">
              <a:spcBef>
                <a:spcPct val="0"/>
              </a:spcBef>
              <a:spcAft>
                <a:spcPct val="0"/>
              </a:spcAft>
              <a:buClrTx/>
              <a:buSzTx/>
              <a:buNone/>
            </a:pPr>
            <a:r>
              <a:rPr lang="de-DE" b="1" dirty="0">
                <a:solidFill>
                  <a:srgbClr val="666666"/>
                </a:solidFill>
                <a:cs typeface="Arial" charset="0"/>
              </a:rPr>
              <a:t>Schulalter:</a:t>
            </a:r>
          </a:p>
          <a:p>
            <a:pPr marL="0" lvl="0" indent="0" fontAlgn="base">
              <a:spcBef>
                <a:spcPct val="0"/>
              </a:spcBef>
              <a:spcAft>
                <a:spcPct val="0"/>
              </a:spcAft>
              <a:buClrTx/>
              <a:buSzTx/>
              <a:buNone/>
            </a:pPr>
            <a:endParaRPr lang="de-DE" b="1" dirty="0">
              <a:solidFill>
                <a:srgbClr val="666666"/>
              </a:solidFill>
              <a:cs typeface="Arial" charset="0"/>
            </a:endParaRPr>
          </a:p>
          <a:p>
            <a:pPr marL="342900" lvl="0" indent="-342900" fontAlgn="base">
              <a:spcBef>
                <a:spcPct val="0"/>
              </a:spcBef>
              <a:spcAft>
                <a:spcPct val="0"/>
              </a:spcAft>
              <a:buClrTx/>
              <a:buSzTx/>
              <a:buFont typeface="Arial" panose="020B0604020202020204" pitchFamily="34" charset="0"/>
              <a:buChar char="•"/>
            </a:pPr>
            <a:r>
              <a:rPr lang="de-DE" dirty="0">
                <a:solidFill>
                  <a:srgbClr val="666666"/>
                </a:solidFill>
                <a:cs typeface="Arial" charset="0"/>
              </a:rPr>
              <a:t>verbale Berichte über Traurigkeit</a:t>
            </a:r>
          </a:p>
          <a:p>
            <a:pPr marL="342900" lvl="0" indent="-342900" fontAlgn="base">
              <a:spcBef>
                <a:spcPct val="0"/>
              </a:spcBef>
              <a:spcAft>
                <a:spcPct val="0"/>
              </a:spcAft>
              <a:buClrTx/>
              <a:buSzTx/>
              <a:buFont typeface="Arial" panose="020B0604020202020204" pitchFamily="34" charset="0"/>
              <a:buChar char="•"/>
            </a:pPr>
            <a:r>
              <a:rPr lang="de-DE" dirty="0">
                <a:solidFill>
                  <a:srgbClr val="666666"/>
                </a:solidFill>
                <a:cs typeface="Arial" charset="0"/>
              </a:rPr>
              <a:t>Schulleistungsstörungen</a:t>
            </a:r>
          </a:p>
          <a:p>
            <a:pPr marL="342900" lvl="0" indent="-342900" fontAlgn="base">
              <a:spcBef>
                <a:spcPct val="0"/>
              </a:spcBef>
              <a:spcAft>
                <a:spcPct val="0"/>
              </a:spcAft>
              <a:buClrTx/>
              <a:buSzTx/>
              <a:buFont typeface="Arial" panose="020B0604020202020204" pitchFamily="34" charset="0"/>
              <a:buChar char="•"/>
            </a:pPr>
            <a:r>
              <a:rPr lang="de-DE" dirty="0">
                <a:solidFill>
                  <a:srgbClr val="666666"/>
                </a:solidFill>
                <a:cs typeface="Arial" charset="0"/>
              </a:rPr>
              <a:t>Befürchtung, dass die Eltern nicht genügend Beachtung schenken</a:t>
            </a:r>
          </a:p>
          <a:p>
            <a:pPr marL="342900" lvl="0" indent="-342900" fontAlgn="base">
              <a:spcBef>
                <a:spcPct val="0"/>
              </a:spcBef>
              <a:spcAft>
                <a:spcPct val="0"/>
              </a:spcAft>
              <a:buClrTx/>
              <a:buSzTx/>
              <a:buFont typeface="Arial" panose="020B0604020202020204" pitchFamily="34" charset="0"/>
              <a:buChar char="•"/>
            </a:pPr>
            <a:r>
              <a:rPr lang="de-DE" dirty="0">
                <a:solidFill>
                  <a:srgbClr val="666666"/>
                </a:solidFill>
                <a:cs typeface="Arial" charset="0"/>
              </a:rPr>
              <a:t>Suizidale Gedanken</a:t>
            </a:r>
            <a:endParaRPr lang="de-DE" sz="2800" dirty="0"/>
          </a:p>
        </p:txBody>
      </p:sp>
      <p:sp>
        <p:nvSpPr>
          <p:cNvPr id="9" name="Textfeld 8">
            <a:extLst>
              <a:ext uri="{FF2B5EF4-FFF2-40B4-BE49-F238E27FC236}">
                <a16:creationId xmlns:a16="http://schemas.microsoft.com/office/drawing/2014/main" id="{E6B757B0-A63E-2A2F-11B4-3825EB487003}"/>
              </a:ext>
            </a:extLst>
          </p:cNvPr>
          <p:cNvSpPr txBox="1"/>
          <p:nvPr/>
        </p:nvSpPr>
        <p:spPr>
          <a:xfrm>
            <a:off x="270599" y="2204864"/>
            <a:ext cx="1146468" cy="369332"/>
          </a:xfrm>
          <a:prstGeom prst="rect">
            <a:avLst/>
          </a:prstGeom>
          <a:noFill/>
        </p:spPr>
        <p:txBody>
          <a:bodyPr wrap="none" rtlCol="0">
            <a:spAutoFit/>
          </a:bodyPr>
          <a:lstStyle/>
          <a:p>
            <a:r>
              <a:rPr lang="de-DE" dirty="0"/>
              <a:t>Überblick</a:t>
            </a:r>
          </a:p>
        </p:txBody>
      </p:sp>
    </p:spTree>
    <p:extLst>
      <p:ext uri="{BB962C8B-B14F-4D97-AF65-F5344CB8AC3E}">
        <p14:creationId xmlns:p14="http://schemas.microsoft.com/office/powerpoint/2010/main" val="304794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DFA48-4A3A-1ACA-F135-9D0DFD943958}"/>
              </a:ext>
            </a:extLst>
          </p:cNvPr>
          <p:cNvSpPr>
            <a:spLocks noGrp="1"/>
          </p:cNvSpPr>
          <p:nvPr>
            <p:ph type="title"/>
          </p:nvPr>
        </p:nvSpPr>
        <p:spPr/>
        <p:txBody>
          <a:bodyPr>
            <a:normAutofit fontScale="90000"/>
          </a:bodyPr>
          <a:lstStyle/>
          <a:p>
            <a:r>
              <a:rPr lang="de-DE" dirty="0"/>
              <a:t>Psychische Gesundheit im Kindes- und Jugendalter</a:t>
            </a:r>
          </a:p>
        </p:txBody>
      </p:sp>
      <p:sp>
        <p:nvSpPr>
          <p:cNvPr id="3" name="Fußzeilenplatzhalter 2">
            <a:extLst>
              <a:ext uri="{FF2B5EF4-FFF2-40B4-BE49-F238E27FC236}">
                <a16:creationId xmlns:a16="http://schemas.microsoft.com/office/drawing/2014/main" id="{F589AFAE-10C5-B783-701B-C7AB8F470CC9}"/>
              </a:ext>
            </a:extLst>
          </p:cNvPr>
          <p:cNvSpPr>
            <a:spLocks noGrp="1"/>
          </p:cNvSpPr>
          <p:nvPr>
            <p:ph type="ftr" sz="quarter" idx="11"/>
          </p:nvPr>
        </p:nvSpPr>
        <p:spPr/>
        <p:txBody>
          <a:bodyPr/>
          <a:lstStyle/>
          <a:p>
            <a:pPr>
              <a:defRPr/>
            </a:pPr>
            <a:r>
              <a:rPr lang="de-DE"/>
              <a:t>Frank Hartung</a:t>
            </a:r>
            <a:endParaRPr lang="de-DE" dirty="0"/>
          </a:p>
        </p:txBody>
      </p:sp>
      <p:pic>
        <p:nvPicPr>
          <p:cNvPr id="6" name="Inhaltsplatzhalter 5">
            <a:extLst>
              <a:ext uri="{FF2B5EF4-FFF2-40B4-BE49-F238E27FC236}">
                <a16:creationId xmlns:a16="http://schemas.microsoft.com/office/drawing/2014/main" id="{A6E769F1-E2A8-4CE9-DBD5-02ABD4C30A7B}"/>
              </a:ext>
            </a:extLst>
          </p:cNvPr>
          <p:cNvPicPr>
            <a:picLocks noGrp="1" noChangeAspect="1"/>
          </p:cNvPicPr>
          <p:nvPr>
            <p:ph sz="quarter" idx="13"/>
          </p:nvPr>
        </p:nvPicPr>
        <p:blipFill>
          <a:blip r:embed="rId2"/>
          <a:stretch>
            <a:fillRect/>
          </a:stretch>
        </p:blipFill>
        <p:spPr>
          <a:xfrm>
            <a:off x="408955" y="2679700"/>
            <a:ext cx="4540278" cy="3446463"/>
          </a:xfrm>
          <a:prstGeom prst="rect">
            <a:avLst/>
          </a:prstGeom>
        </p:spPr>
      </p:pic>
      <p:sp>
        <p:nvSpPr>
          <p:cNvPr id="5" name="Inhaltsplatzhalter 4">
            <a:extLst>
              <a:ext uri="{FF2B5EF4-FFF2-40B4-BE49-F238E27FC236}">
                <a16:creationId xmlns:a16="http://schemas.microsoft.com/office/drawing/2014/main" id="{DD54D2CF-A870-FA3C-2409-0BC31EE34D4E}"/>
              </a:ext>
            </a:extLst>
          </p:cNvPr>
          <p:cNvSpPr>
            <a:spLocks noGrp="1"/>
          </p:cNvSpPr>
          <p:nvPr>
            <p:ph sz="quarter" idx="14"/>
          </p:nvPr>
        </p:nvSpPr>
        <p:spPr/>
        <p:txBody>
          <a:bodyPr>
            <a:normAutofit fontScale="77500" lnSpcReduction="20000"/>
          </a:bodyPr>
          <a:lstStyle/>
          <a:p>
            <a:pPr marL="0" indent="0">
              <a:buNone/>
            </a:pPr>
            <a:r>
              <a:rPr lang="de-DE" sz="2800" b="1" dirty="0">
                <a:solidFill>
                  <a:srgbClr val="666666"/>
                </a:solidFill>
              </a:rPr>
              <a:t>Pubertäts- und Jugendalter:</a:t>
            </a:r>
          </a:p>
          <a:p>
            <a:r>
              <a:rPr lang="de-DE" dirty="0">
                <a:solidFill>
                  <a:srgbClr val="666666"/>
                </a:solidFill>
              </a:rPr>
              <a:t>Depressive Symptome laut Diagnosekriterien</a:t>
            </a:r>
          </a:p>
          <a:p>
            <a:r>
              <a:rPr lang="de-DE" dirty="0">
                <a:solidFill>
                  <a:srgbClr val="666666"/>
                </a:solidFill>
              </a:rPr>
              <a:t>vermindertes Selbstvertrauen</a:t>
            </a:r>
          </a:p>
          <a:p>
            <a:r>
              <a:rPr lang="de-DE" dirty="0">
                <a:solidFill>
                  <a:srgbClr val="666666"/>
                </a:solidFill>
              </a:rPr>
              <a:t>Ängste, Konzentrationsschwierigkeiten, Gleichgültigkeit</a:t>
            </a:r>
          </a:p>
          <a:p>
            <a:r>
              <a:rPr lang="de-DE" dirty="0">
                <a:solidFill>
                  <a:srgbClr val="666666"/>
                </a:solidFill>
              </a:rPr>
              <a:t>Leistungsstörungen</a:t>
            </a:r>
          </a:p>
          <a:p>
            <a:r>
              <a:rPr lang="de-DE" dirty="0">
                <a:solidFill>
                  <a:srgbClr val="666666"/>
                </a:solidFill>
              </a:rPr>
              <a:t>tageszeitabhängige Schwankungen des Befindens</a:t>
            </a:r>
          </a:p>
          <a:p>
            <a:r>
              <a:rPr lang="de-DE" dirty="0">
                <a:solidFill>
                  <a:srgbClr val="666666"/>
                </a:solidFill>
              </a:rPr>
              <a:t>psychosomatische Beschwerden (z.B. Kopfschmerzen)</a:t>
            </a:r>
          </a:p>
          <a:p>
            <a:r>
              <a:rPr lang="de-DE" dirty="0">
                <a:solidFill>
                  <a:srgbClr val="666666"/>
                </a:solidFill>
              </a:rPr>
              <a:t>Suizidhandlungen</a:t>
            </a:r>
          </a:p>
          <a:p>
            <a:endParaRPr lang="de-DE" dirty="0"/>
          </a:p>
        </p:txBody>
      </p:sp>
      <p:sp>
        <p:nvSpPr>
          <p:cNvPr id="9" name="Textfeld 8">
            <a:extLst>
              <a:ext uri="{FF2B5EF4-FFF2-40B4-BE49-F238E27FC236}">
                <a16:creationId xmlns:a16="http://schemas.microsoft.com/office/drawing/2014/main" id="{E6B757B0-A63E-2A2F-11B4-3825EB487003}"/>
              </a:ext>
            </a:extLst>
          </p:cNvPr>
          <p:cNvSpPr txBox="1"/>
          <p:nvPr/>
        </p:nvSpPr>
        <p:spPr>
          <a:xfrm>
            <a:off x="270599" y="2204864"/>
            <a:ext cx="1146468" cy="369332"/>
          </a:xfrm>
          <a:prstGeom prst="rect">
            <a:avLst/>
          </a:prstGeom>
          <a:noFill/>
        </p:spPr>
        <p:txBody>
          <a:bodyPr wrap="none" rtlCol="0">
            <a:spAutoFit/>
          </a:bodyPr>
          <a:lstStyle/>
          <a:p>
            <a:r>
              <a:rPr lang="de-DE" dirty="0"/>
              <a:t>Überblick</a:t>
            </a:r>
          </a:p>
        </p:txBody>
      </p:sp>
    </p:spTree>
    <p:extLst>
      <p:ext uri="{BB962C8B-B14F-4D97-AF65-F5344CB8AC3E}">
        <p14:creationId xmlns:p14="http://schemas.microsoft.com/office/powerpoint/2010/main" val="1230691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ellen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Benutzerdefiniert 1">
      <a:majorFont>
        <a:latin typeface="Candara"/>
        <a:ea typeface=""/>
        <a:cs typeface=""/>
      </a:majorFont>
      <a:minorFont>
        <a:latin typeface="Candara"/>
        <a:ea typeface=""/>
        <a:cs typeface=""/>
      </a:minorFont>
    </a:fontScheme>
    <a:fmtScheme name="Wellen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noFill/>
      </a:spPr>
      <a:bodyPr wrap="square" rtlCol="0">
        <a:spAutoFit/>
      </a:bodyPr>
      <a:lstStyle>
        <a:defPPr algn="l">
          <a:lnSpc>
            <a:spcPct val="115000"/>
          </a:lnSpc>
          <a:defRPr sz="2400" dirty="0" smtClean="0">
            <a:effectLst/>
            <a:latin typeface="Candara" panose="020E0502030303020204" pitchFamily="34" charset="0"/>
            <a:ea typeface="Arial" panose="020B0604020202020204" pitchFamily="34" charset="0"/>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1253</Words>
  <Application>Microsoft Office PowerPoint</Application>
  <PresentationFormat>Benutzerdefiniert</PresentationFormat>
  <Paragraphs>289</Paragraphs>
  <Slides>27</Slides>
  <Notes>9</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27</vt:i4>
      </vt:variant>
    </vt:vector>
  </HeadingPairs>
  <TitlesOfParts>
    <vt:vector size="38" baseType="lpstr">
      <vt:lpstr>Wingdings</vt:lpstr>
      <vt:lpstr>Candara</vt:lpstr>
      <vt:lpstr>Symbol</vt:lpstr>
      <vt:lpstr>Calibri</vt:lpstr>
      <vt:lpstr>Arial</vt:lpstr>
      <vt:lpstr>HelveticaNeueLT Std Lt</vt:lpstr>
      <vt:lpstr>Helvetica 65 Medium</vt:lpstr>
      <vt:lpstr>Helvetica 45 Light</vt:lpstr>
      <vt:lpstr>HelveticaNeueLT Std</vt:lpstr>
      <vt:lpstr>HelveticaNeueLT Std Med</vt:lpstr>
      <vt:lpstr>Wellenform</vt:lpstr>
      <vt:lpstr>2. Bürgerdialog Seelische Gesundheit  veranstaltet von der Initiative Seelische Gesundheit beim BSW-Kreisverband Erzgebirge  Moderation: Frank Hartung</vt:lpstr>
      <vt:lpstr>Kindheit und Jugend sollten eigentlich die spannendsten Jahre des Lebens sein.</vt:lpstr>
      <vt:lpstr>Fragen</vt:lpstr>
      <vt:lpstr>PowerPoint-Präsentation</vt:lpstr>
      <vt:lpstr>Kinder sind keine kleinen Erwachsene</vt:lpstr>
      <vt:lpstr>Psychische Gesundheit im Kindes- und Jugendalter</vt:lpstr>
      <vt:lpstr>Psychische Gesundheit im Kindes- und Jugendalter</vt:lpstr>
      <vt:lpstr>Psychische Gesundheit im Kindes- und Jugendalter</vt:lpstr>
      <vt:lpstr>Psychische Gesundheit im Kindes- und Jugendalter</vt:lpstr>
      <vt:lpstr>Die häufigsten Diagnosen</vt:lpstr>
      <vt:lpstr>Die häufigsten Diagnosen</vt:lpstr>
      <vt:lpstr>Die häufigsten Diagnosen</vt:lpstr>
      <vt:lpstr>Die häufigsten Diagnosen</vt:lpstr>
      <vt:lpstr>Die häufigsten Diagnosen</vt:lpstr>
      <vt:lpstr>Die häufigsten Diagnosen</vt:lpstr>
      <vt:lpstr>Die häufigsten Diagnosen</vt:lpstr>
      <vt:lpstr>Die häufigsten Diagnosen</vt:lpstr>
      <vt:lpstr>Die häufigsten Diagnosen</vt:lpstr>
      <vt:lpstr>Einordnung der Zahlen</vt:lpstr>
      <vt:lpstr>Substanzmissbrauch</vt:lpstr>
      <vt:lpstr>Psychische Gesundheit und Studium</vt:lpstr>
      <vt:lpstr>Psychische Gesundheit und Studium</vt:lpstr>
      <vt:lpstr>Psychische Gesundheit und Studium</vt:lpstr>
      <vt:lpstr>Versorgungssituation im Erzgebirge</vt:lpstr>
      <vt:lpstr>Schlussfolgerung</vt:lpstr>
      <vt:lpstr>Hilfe und Orientierung</vt:lpstr>
      <vt:lpstr>Quellen und Materialien</vt:lpstr>
    </vt:vector>
  </TitlesOfParts>
  <Company>Kreativ gegen Depression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Arbeit - Arbeitslosigkeit - Depression</dc:title>
  <dc:creator>Frank Hartung</dc:creator>
  <cp:lastModifiedBy>Frank Hartung</cp:lastModifiedBy>
  <cp:revision>98</cp:revision>
  <dcterms:created xsi:type="dcterms:W3CDTF">2018-05-04T09:02:05Z</dcterms:created>
  <dcterms:modified xsi:type="dcterms:W3CDTF">2026-01-18T10:01:01Z</dcterms:modified>
</cp:coreProperties>
</file>